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0"/>
  </p:notesMasterIdLst>
  <p:sldIdLst>
    <p:sldId id="257" r:id="rId2"/>
    <p:sldId id="368" r:id="rId3"/>
    <p:sldId id="369" r:id="rId4"/>
    <p:sldId id="370" r:id="rId5"/>
    <p:sldId id="371" r:id="rId6"/>
    <p:sldId id="372" r:id="rId7"/>
    <p:sldId id="373" r:id="rId8"/>
    <p:sldId id="374" r:id="rId9"/>
    <p:sldId id="375" r:id="rId10"/>
    <p:sldId id="376" r:id="rId11"/>
    <p:sldId id="346" r:id="rId12"/>
    <p:sldId id="347" r:id="rId13"/>
    <p:sldId id="352" r:id="rId14"/>
    <p:sldId id="377" r:id="rId15"/>
    <p:sldId id="353" r:id="rId16"/>
    <p:sldId id="378" r:id="rId17"/>
    <p:sldId id="358" r:id="rId18"/>
    <p:sldId id="360" r:id="rId19"/>
    <p:sldId id="361" r:id="rId20"/>
    <p:sldId id="359" r:id="rId21"/>
    <p:sldId id="364" r:id="rId22"/>
    <p:sldId id="365" r:id="rId23"/>
    <p:sldId id="366" r:id="rId24"/>
    <p:sldId id="367" r:id="rId25"/>
    <p:sldId id="264" r:id="rId26"/>
    <p:sldId id="265" r:id="rId27"/>
    <p:sldId id="266" r:id="rId28"/>
    <p:sldId id="267" r:id="rId29"/>
    <p:sldId id="268" r:id="rId30"/>
    <p:sldId id="269" r:id="rId31"/>
    <p:sldId id="270" r:id="rId32"/>
    <p:sldId id="271" r:id="rId33"/>
    <p:sldId id="273" r:id="rId34"/>
    <p:sldId id="274" r:id="rId35"/>
    <p:sldId id="275" r:id="rId36"/>
    <p:sldId id="276" r:id="rId37"/>
    <p:sldId id="277" r:id="rId38"/>
    <p:sldId id="278" r:id="rId39"/>
    <p:sldId id="279" r:id="rId40"/>
    <p:sldId id="280" r:id="rId41"/>
    <p:sldId id="281" r:id="rId42"/>
    <p:sldId id="282" r:id="rId43"/>
    <p:sldId id="285" r:id="rId44"/>
    <p:sldId id="341" r:id="rId45"/>
    <p:sldId id="342" r:id="rId46"/>
    <p:sldId id="343" r:id="rId47"/>
    <p:sldId id="379" r:id="rId48"/>
    <p:sldId id="380" r:id="rId4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4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21EA00-465F-4622-880F-B837EAD80384}" type="datetimeFigureOut">
              <a:rPr lang="en-US" smtClean="0"/>
              <a:t>7/30/2014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BF8FE5-8C77-43C9-B8BB-687CABA9E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42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8875" y="682625"/>
            <a:ext cx="4541838" cy="3406775"/>
          </a:xfrm>
          <a:ln/>
        </p:spPr>
      </p:sp>
      <p:sp>
        <p:nvSpPr>
          <p:cNvPr id="125955" name="Rectangle 3"/>
          <p:cNvSpPr>
            <a:spLocks noGrp="1"/>
          </p:cNvSpPr>
          <p:nvPr>
            <p:ph type="body" idx="1"/>
          </p:nvPr>
        </p:nvSpPr>
        <p:spPr>
          <a:xfrm>
            <a:off x="914400" y="4316413"/>
            <a:ext cx="5029200" cy="41671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12" tIns="45555" rIns="91112" bIns="45555"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CF2A7-2A9C-4452-8E64-FB392642D75B}" type="datetimeFigureOut">
              <a:rPr lang="en-US" smtClean="0"/>
              <a:t>7/30/2014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B8F02-F6FA-49FB-BE68-7B170637D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944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CF2A7-2A9C-4452-8E64-FB392642D75B}" type="datetimeFigureOut">
              <a:rPr lang="en-US" smtClean="0"/>
              <a:t>7/30/2014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B8F02-F6FA-49FB-BE68-7B170637D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837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CF2A7-2A9C-4452-8E64-FB392642D75B}" type="datetimeFigureOut">
              <a:rPr lang="en-US" smtClean="0"/>
              <a:t>7/30/2014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B8F02-F6FA-49FB-BE68-7B170637D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611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CF2A7-2A9C-4452-8E64-FB392642D75B}" type="datetimeFigureOut">
              <a:rPr lang="en-US" smtClean="0"/>
              <a:t>7/30/2014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B8F02-F6FA-49FB-BE68-7B170637D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985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CF2A7-2A9C-4452-8E64-FB392642D75B}" type="datetimeFigureOut">
              <a:rPr lang="en-US" smtClean="0"/>
              <a:t>7/30/2014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B8F02-F6FA-49FB-BE68-7B170637D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877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CF2A7-2A9C-4452-8E64-FB392642D75B}" type="datetimeFigureOut">
              <a:rPr lang="en-US" smtClean="0"/>
              <a:t>7/30/2014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B8F02-F6FA-49FB-BE68-7B170637D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7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CF2A7-2A9C-4452-8E64-FB392642D75B}" type="datetimeFigureOut">
              <a:rPr lang="en-US" smtClean="0"/>
              <a:t>7/30/2014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B8F02-F6FA-49FB-BE68-7B170637D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132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CF2A7-2A9C-4452-8E64-FB392642D75B}" type="datetimeFigureOut">
              <a:rPr lang="en-US" smtClean="0"/>
              <a:t>7/30/2014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B8F02-F6FA-49FB-BE68-7B170637D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941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CF2A7-2A9C-4452-8E64-FB392642D75B}" type="datetimeFigureOut">
              <a:rPr lang="en-US" smtClean="0"/>
              <a:t>7/30/2014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B8F02-F6FA-49FB-BE68-7B170637D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889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CF2A7-2A9C-4452-8E64-FB392642D75B}" type="datetimeFigureOut">
              <a:rPr lang="en-US" smtClean="0"/>
              <a:t>7/30/2014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B8F02-F6FA-49FB-BE68-7B170637D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128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CF2A7-2A9C-4452-8E64-FB392642D75B}" type="datetimeFigureOut">
              <a:rPr lang="en-US" smtClean="0"/>
              <a:t>7/30/2014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B8F02-F6FA-49FB-BE68-7B170637D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331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CF2A7-2A9C-4452-8E64-FB392642D75B}" type="datetimeFigureOut">
              <a:rPr lang="en-US" smtClean="0"/>
              <a:t>7/30/2014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B8F02-F6FA-49FB-BE68-7B170637D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823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ofessionalmonitoring.com/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oleObject" Target="../embeddings/Microsoft_Excel_Chart1.xls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emf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0.emf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://apps.sd.gov/atg/dui247/247stats.htm" TargetMode="External"/><Relationship Id="rId2" Type="http://schemas.openxmlformats.org/officeDocument/2006/relationships/hyperlink" Target="https://doj.mt.gov/2011/12/247-sobriety-program-shows-strong-growth-success/" TargetMode="Externa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609600"/>
            <a:ext cx="8229600" cy="18288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228" name="Rectangle 4"/>
          <p:cNvSpPr>
            <a:spLocks noChangeArrowheads="1"/>
          </p:cNvSpPr>
          <p:nvPr>
            <p:ph type="ctrTitle"/>
          </p:nvPr>
        </p:nvSpPr>
        <p:spPr bwMode="auto">
          <a:xfrm>
            <a:off x="990600" y="762000"/>
            <a:ext cx="6934200" cy="1470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r>
              <a:rPr lang="en-US" altLang="en-US" sz="4000" b="1" dirty="0" smtClean="0"/>
              <a:t>Medications and Monitoring to Leverage Long-term Recovery</a:t>
            </a:r>
            <a:endParaRPr lang="en-US" altLang="en-US" sz="4000" b="1" dirty="0"/>
          </a:p>
        </p:txBody>
      </p:sp>
      <p:sp>
        <p:nvSpPr>
          <p:cNvPr id="52229" name="Rectangle 5"/>
          <p:cNvSpPr>
            <a:spLocks noGrp="1"/>
          </p:cNvSpPr>
          <p:nvPr>
            <p:ph type="subTitle" idx="1"/>
          </p:nvPr>
        </p:nvSpPr>
        <p:spPr>
          <a:xfrm>
            <a:off x="685800" y="3429000"/>
            <a:ext cx="7772400" cy="28956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</a:pPr>
            <a:r>
              <a:rPr lang="en-US" altLang="en-US" sz="5200" b="1" dirty="0">
                <a:solidFill>
                  <a:schemeClr val="tx1"/>
                </a:solidFill>
              </a:rPr>
              <a:t>Greg Skipper, </a:t>
            </a:r>
            <a:r>
              <a:rPr lang="en-US" altLang="en-US" sz="5200" b="1" dirty="0" smtClean="0">
                <a:solidFill>
                  <a:schemeClr val="tx1"/>
                </a:solidFill>
              </a:rPr>
              <a:t>MD</a:t>
            </a:r>
          </a:p>
          <a:p>
            <a:pPr>
              <a:lnSpc>
                <a:spcPct val="90000"/>
              </a:lnSpc>
            </a:pPr>
            <a:r>
              <a:rPr lang="en-US" altLang="en-US" sz="3600" b="1" dirty="0" smtClean="0">
                <a:solidFill>
                  <a:schemeClr val="tx1"/>
                </a:solidFill>
              </a:rPr>
              <a:t>Promises Professionals Treatment Program</a:t>
            </a:r>
          </a:p>
          <a:p>
            <a:pPr>
              <a:lnSpc>
                <a:spcPct val="90000"/>
              </a:lnSpc>
            </a:pPr>
            <a:r>
              <a:rPr lang="en-US" altLang="en-US" sz="3600" b="1" dirty="0" smtClean="0">
                <a:solidFill>
                  <a:schemeClr val="tx1"/>
                </a:solidFill>
              </a:rPr>
              <a:t>Santa Monica, CA</a:t>
            </a:r>
          </a:p>
          <a:p>
            <a:pPr>
              <a:lnSpc>
                <a:spcPct val="90000"/>
              </a:lnSpc>
            </a:pPr>
            <a:r>
              <a:rPr lang="en-US" altLang="en-US" sz="3600" b="1" dirty="0" smtClean="0">
                <a:solidFill>
                  <a:schemeClr val="tx1"/>
                </a:solidFill>
              </a:rPr>
              <a:t>www.professionalstreatment.com</a:t>
            </a:r>
          </a:p>
          <a:p>
            <a:pPr>
              <a:lnSpc>
                <a:spcPct val="90000"/>
              </a:lnSpc>
            </a:pPr>
            <a:r>
              <a:rPr lang="en-US" altLang="en-US" sz="3600" b="1" dirty="0" smtClean="0">
                <a:solidFill>
                  <a:schemeClr val="tx1"/>
                </a:solidFill>
              </a:rPr>
              <a:t>www.professionalsevaluations.com</a:t>
            </a:r>
          </a:p>
          <a:p>
            <a:pPr>
              <a:lnSpc>
                <a:spcPct val="90000"/>
              </a:lnSpc>
            </a:pPr>
            <a:r>
              <a:rPr lang="en-US" altLang="en-US" sz="3600" b="1" dirty="0" smtClean="0">
                <a:solidFill>
                  <a:schemeClr val="tx1"/>
                </a:solidFill>
              </a:rPr>
              <a:t>gskipper@promises.com</a:t>
            </a:r>
          </a:p>
          <a:p>
            <a:pPr>
              <a:lnSpc>
                <a:spcPct val="90000"/>
              </a:lnSpc>
            </a:pPr>
            <a:r>
              <a:rPr lang="en-US" altLang="en-US" sz="3600" b="1" dirty="0" smtClean="0">
                <a:solidFill>
                  <a:schemeClr val="tx1"/>
                </a:solidFill>
              </a:rPr>
              <a:t>310-633-4595</a:t>
            </a:r>
            <a:endParaRPr lang="en-US" altLang="en-US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97950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Role of PHPs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Education and Information</a:t>
            </a:r>
          </a:p>
          <a:p>
            <a:r>
              <a:rPr lang="en-US" dirty="0" smtClean="0"/>
              <a:t>Intervention services</a:t>
            </a:r>
          </a:p>
          <a:p>
            <a:r>
              <a:rPr lang="en-US" dirty="0" smtClean="0"/>
              <a:t>Referral to appropriate evaluation and treatment programs</a:t>
            </a:r>
          </a:p>
          <a:p>
            <a:r>
              <a:rPr lang="en-US" b="1" dirty="0" smtClean="0"/>
              <a:t>Monitoring – contracts and monitoring procedures</a:t>
            </a:r>
          </a:p>
          <a:p>
            <a:r>
              <a:rPr lang="en-US" dirty="0" smtClean="0"/>
              <a:t>Report deficiencies</a:t>
            </a:r>
          </a:p>
          <a:p>
            <a:r>
              <a:rPr lang="en-US" dirty="0" smtClean="0"/>
              <a:t>Advocacy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838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304800"/>
            <a:ext cx="8229600" cy="1524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sz="4400" dirty="0"/>
              <a:t>Are there similar programs for </a:t>
            </a:r>
            <a:r>
              <a:rPr lang="en-US" altLang="en-US" sz="4400" dirty="0" smtClean="0"/>
              <a:t/>
            </a:r>
            <a:br>
              <a:rPr lang="en-US" altLang="en-US" sz="4400" dirty="0" smtClean="0"/>
            </a:br>
            <a:r>
              <a:rPr lang="en-US" altLang="en-US" sz="4400" dirty="0" smtClean="0"/>
              <a:t>non-professionals?</a:t>
            </a:r>
            <a:endParaRPr lang="en-US" altLang="en-US" sz="4400" dirty="0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981200"/>
            <a:ext cx="8382000" cy="4424363"/>
          </a:xfrm>
        </p:spPr>
        <p:txBody>
          <a:bodyPr lIns="91435" tIns="45718" rIns="91435" bIns="45718">
            <a:normAutofit fontScale="92500"/>
          </a:bodyPr>
          <a:lstStyle/>
          <a:p>
            <a:pPr marL="487363" indent="-487363" defTabSz="1300163"/>
            <a:r>
              <a:rPr lang="en-US" altLang="en-US" dirty="0"/>
              <a:t>Pain management drug test monitoring</a:t>
            </a:r>
          </a:p>
          <a:p>
            <a:pPr marL="487363" indent="-487363" defTabSz="1300163"/>
            <a:r>
              <a:rPr lang="en-US" altLang="en-US" dirty="0"/>
              <a:t>Drug testing for courts, probation, etc.</a:t>
            </a:r>
          </a:p>
          <a:p>
            <a:pPr marL="487363" indent="-487363" defTabSz="1300163"/>
            <a:r>
              <a:rPr lang="en-US" altLang="en-US" dirty="0" smtClean="0"/>
              <a:t>EAP programs</a:t>
            </a:r>
            <a:endParaRPr lang="en-US" altLang="en-US" dirty="0"/>
          </a:p>
          <a:p>
            <a:pPr marL="487363" indent="-487363" defTabSz="1300163"/>
            <a:r>
              <a:rPr lang="en-US" altLang="en-US" dirty="0"/>
              <a:t>Parents encouraged to test their children</a:t>
            </a:r>
          </a:p>
          <a:p>
            <a:pPr marL="487363" indent="-487363" defTabSz="1300163"/>
            <a:r>
              <a:rPr lang="en-US" altLang="en-US" dirty="0"/>
              <a:t>Post addiction treatment monitoring</a:t>
            </a:r>
          </a:p>
          <a:p>
            <a:pPr marL="1057275" lvl="1" indent="-406400" defTabSz="1300163"/>
            <a:r>
              <a:rPr lang="en-US" altLang="en-US" dirty="0"/>
              <a:t>ASAM policy statement: “Urine drug testing is a key diagnostic and therapeutic tool that is useful for patient care and in monitoring of the ongoing status of a person who has been treated for addiction</a:t>
            </a:r>
            <a:r>
              <a:rPr lang="en-US" altLang="en-US" dirty="0" smtClean="0"/>
              <a:t>.” </a:t>
            </a:r>
            <a:endParaRPr lang="en-US" altLang="en-US" dirty="0"/>
          </a:p>
          <a:p>
            <a:pPr marL="487363" indent="-487363" defTabSz="1300163"/>
            <a:endParaRPr lang="en-US" altLang="en-US" sz="3100" dirty="0"/>
          </a:p>
        </p:txBody>
      </p:sp>
    </p:spTree>
    <p:extLst>
      <p:ext uri="{BB962C8B-B14F-4D97-AF65-F5344CB8AC3E}">
        <p14:creationId xmlns:p14="http://schemas.microsoft.com/office/powerpoint/2010/main" val="1124165981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28600"/>
            <a:ext cx="8229600" cy="1524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sz="4400" dirty="0"/>
              <a:t>Are there similar programs </a:t>
            </a:r>
            <a:r>
              <a:rPr lang="en-US" altLang="en-US" sz="4400" dirty="0" smtClean="0"/>
              <a:t/>
            </a:r>
            <a:br>
              <a:rPr lang="en-US" altLang="en-US" sz="4400" dirty="0" smtClean="0"/>
            </a:br>
            <a:r>
              <a:rPr lang="en-US" altLang="en-US" sz="4400" dirty="0" smtClean="0"/>
              <a:t>non-professionals?</a:t>
            </a:r>
            <a:endParaRPr lang="en-US" altLang="en-US" sz="4400" dirty="0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981200"/>
            <a:ext cx="8382000" cy="4572000"/>
          </a:xfrm>
        </p:spPr>
        <p:txBody>
          <a:bodyPr lIns="91435" tIns="45718" rIns="91435" bIns="45718">
            <a:normAutofit fontScale="92500" lnSpcReduction="10000"/>
          </a:bodyPr>
          <a:lstStyle/>
          <a:p>
            <a:pPr marL="487363" indent="-487363" defTabSz="1300163"/>
            <a:r>
              <a:rPr lang="en-US" altLang="en-US" dirty="0"/>
              <a:t>Post addiction treatment monitoring</a:t>
            </a:r>
          </a:p>
          <a:p>
            <a:pPr marL="1057275" lvl="1" indent="-406400" defTabSz="1300163"/>
            <a:r>
              <a:rPr lang="en-US" altLang="en-US" dirty="0"/>
              <a:t>Some treatment centers encourage monitoring and provide some services – frequently without a leveraged contingency agreement</a:t>
            </a:r>
          </a:p>
          <a:p>
            <a:pPr marL="487363" indent="-487363" defTabSz="1300163"/>
            <a:r>
              <a:rPr lang="en-US" altLang="en-US" dirty="0"/>
              <a:t>Companies providing PHP-Like Care Management (PLCM) services are few</a:t>
            </a:r>
          </a:p>
          <a:p>
            <a:pPr marL="1143000" lvl="2" indent="-228600" defTabSz="1300163"/>
            <a:r>
              <a:rPr lang="en-US" altLang="en-US" sz="2800" dirty="0" err="1"/>
              <a:t>Southworth</a:t>
            </a:r>
            <a:r>
              <a:rPr lang="en-US" altLang="en-US" sz="2800" dirty="0"/>
              <a:t> Associates</a:t>
            </a:r>
          </a:p>
          <a:p>
            <a:pPr marL="1143000" lvl="2" indent="-228600" defTabSz="1300163"/>
            <a:r>
              <a:rPr lang="en-US" altLang="en-US" sz="2800" dirty="0"/>
              <a:t>Post Treatment </a:t>
            </a:r>
            <a:r>
              <a:rPr lang="en-US" altLang="en-US" sz="2800" dirty="0" smtClean="0"/>
              <a:t>Supervision – Dr. </a:t>
            </a:r>
            <a:r>
              <a:rPr lang="en-US" altLang="en-US" sz="2800" dirty="0" err="1" smtClean="0"/>
              <a:t>Sucher</a:t>
            </a:r>
            <a:r>
              <a:rPr lang="en-US" altLang="en-US" sz="2800" dirty="0" smtClean="0"/>
              <a:t> et al</a:t>
            </a:r>
            <a:endParaRPr lang="en-US" altLang="en-US" sz="2800" dirty="0"/>
          </a:p>
          <a:p>
            <a:pPr marL="1143000" lvl="2" indent="-228600" defTabSz="1300163"/>
            <a:r>
              <a:rPr lang="en-US" altLang="en-US" sz="2800" dirty="0" smtClean="0">
                <a:hlinkClick r:id="rId2"/>
              </a:rPr>
              <a:t>www.ProfessionalMonitoring.com</a:t>
            </a:r>
            <a:endParaRPr lang="en-US" altLang="en-US" sz="2800" dirty="0" smtClean="0"/>
          </a:p>
          <a:p>
            <a:pPr marL="1143000" lvl="2" indent="-228600" defTabSz="1300163"/>
            <a:r>
              <a:rPr lang="en-US" altLang="en-US" sz="2800" dirty="0" smtClean="0"/>
              <a:t>www.hiredpower.com</a:t>
            </a:r>
            <a:endParaRPr lang="en-US" altLang="en-US" sz="2800" dirty="0"/>
          </a:p>
          <a:p>
            <a:pPr marL="1143000" lvl="2" indent="-228600" defTabSz="1300163"/>
            <a:endParaRPr lang="en-US" altLang="en-US" sz="2800" dirty="0"/>
          </a:p>
          <a:p>
            <a:pPr marL="487363" indent="-487363" defTabSz="1300163"/>
            <a:endParaRPr lang="en-US" altLang="en-US" sz="3100" dirty="0"/>
          </a:p>
        </p:txBody>
      </p:sp>
    </p:spTree>
    <p:extLst>
      <p:ext uri="{BB962C8B-B14F-4D97-AF65-F5344CB8AC3E}">
        <p14:creationId xmlns:p14="http://schemas.microsoft.com/office/powerpoint/2010/main" val="2643976362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457200" y="381000"/>
            <a:ext cx="8229600" cy="1066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r>
              <a:rPr lang="en-US" altLang="en-US" sz="4400" dirty="0" smtClean="0"/>
              <a:t>Contingency Monitoring</a:t>
            </a:r>
            <a:endParaRPr lang="en-US" altLang="en-US" sz="4400" dirty="0"/>
          </a:p>
        </p:txBody>
      </p:sp>
      <p:sp>
        <p:nvSpPr>
          <p:cNvPr id="141315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r>
              <a:rPr lang="en-US" altLang="en-US" dirty="0" smtClean="0"/>
              <a:t>Needs to begin as soon as possible following admission for primary treatment</a:t>
            </a:r>
          </a:p>
          <a:p>
            <a:r>
              <a:rPr lang="en-US" altLang="en-US" dirty="0" smtClean="0"/>
              <a:t>Identify leverage – </a:t>
            </a:r>
          </a:p>
          <a:p>
            <a:pPr lvl="1"/>
            <a:r>
              <a:rPr lang="en-US" altLang="en-US" dirty="0" smtClean="0"/>
              <a:t>Families - privileges</a:t>
            </a:r>
            <a:r>
              <a:rPr lang="en-US" altLang="en-US" dirty="0"/>
              <a:t>, trust </a:t>
            </a:r>
            <a:r>
              <a:rPr lang="en-US" altLang="en-US" dirty="0" smtClean="0"/>
              <a:t>funds</a:t>
            </a:r>
          </a:p>
          <a:p>
            <a:pPr lvl="1"/>
            <a:r>
              <a:rPr lang="en-US" altLang="en-US" dirty="0" smtClean="0"/>
              <a:t>Workplaces </a:t>
            </a:r>
            <a:r>
              <a:rPr lang="en-US" altLang="en-US" dirty="0"/>
              <a:t>– condition of continued </a:t>
            </a:r>
            <a:r>
              <a:rPr lang="en-US" altLang="en-US" dirty="0" smtClean="0"/>
              <a:t>employment</a:t>
            </a:r>
          </a:p>
          <a:p>
            <a:r>
              <a:rPr lang="en-US" altLang="en-US" dirty="0" smtClean="0"/>
              <a:t>Develop contract</a:t>
            </a:r>
          </a:p>
          <a:p>
            <a:r>
              <a:rPr lang="en-US" altLang="en-US" dirty="0" smtClean="0"/>
              <a:t>Engage PLCM company</a:t>
            </a:r>
          </a:p>
          <a:p>
            <a:r>
              <a:rPr lang="en-US" altLang="en-US" dirty="0" smtClean="0"/>
              <a:t>Implement program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046441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Contingency Agreement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Duration</a:t>
            </a:r>
          </a:p>
          <a:p>
            <a:r>
              <a:rPr lang="en-US" dirty="0" smtClean="0"/>
              <a:t>Primary care physician</a:t>
            </a:r>
          </a:p>
          <a:p>
            <a:r>
              <a:rPr lang="en-US" dirty="0" smtClean="0"/>
              <a:t>Report (in advance) if any addictive drugs may be needed</a:t>
            </a:r>
          </a:p>
          <a:p>
            <a:r>
              <a:rPr lang="en-US" dirty="0" smtClean="0"/>
              <a:t>Type of monitoring: </a:t>
            </a:r>
            <a:r>
              <a:rPr lang="en-US" dirty="0" err="1" smtClean="0"/>
              <a:t>Soberlink</a:t>
            </a:r>
            <a:r>
              <a:rPr lang="en-US" dirty="0" smtClean="0"/>
              <a:t>, drug testing, urine, hair, nails</a:t>
            </a:r>
          </a:p>
          <a:p>
            <a:r>
              <a:rPr lang="en-US" dirty="0" smtClean="0"/>
              <a:t>Who gets reports</a:t>
            </a:r>
          </a:p>
          <a:p>
            <a:r>
              <a:rPr lang="en-US" dirty="0" smtClean="0"/>
              <a:t>Contingencies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5015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457200" y="381000"/>
            <a:ext cx="8229600" cy="1066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altLang="en-US" sz="4400"/>
              <a:t>Conduct monitoring (including customer svc),</a:t>
            </a:r>
          </a:p>
        </p:txBody>
      </p:sp>
      <p:sp>
        <p:nvSpPr>
          <p:cNvPr id="142339" name="Rectangle 3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3962400"/>
          </a:xfrm>
        </p:spPr>
        <p:txBody>
          <a:bodyPr/>
          <a:lstStyle/>
          <a:p>
            <a:r>
              <a:rPr lang="en-US" altLang="en-US" dirty="0" smtClean="0"/>
              <a:t>TPA - Typically </a:t>
            </a:r>
            <a:r>
              <a:rPr lang="en-US" altLang="en-US" dirty="0"/>
              <a:t>involves software that provides alerts regarding missed </a:t>
            </a:r>
            <a:r>
              <a:rPr lang="en-US" altLang="en-US" dirty="0" smtClean="0"/>
              <a:t>check-ins</a:t>
            </a:r>
            <a:r>
              <a:rPr lang="en-US" altLang="en-US" dirty="0"/>
              <a:t>, failure to test, positive test results, etc</a:t>
            </a:r>
            <a:r>
              <a:rPr lang="en-US" altLang="en-US" dirty="0" smtClean="0"/>
              <a:t>.</a:t>
            </a:r>
            <a:endParaRPr lang="en-US" altLang="en-US" dirty="0"/>
          </a:p>
          <a:p>
            <a:r>
              <a:rPr lang="en-US" altLang="en-US" dirty="0"/>
              <a:t>MRO </a:t>
            </a:r>
            <a:r>
              <a:rPr lang="en-US" altLang="en-US" dirty="0" smtClean="0"/>
              <a:t>functions</a:t>
            </a:r>
          </a:p>
          <a:p>
            <a:r>
              <a:rPr lang="en-US" altLang="en-US" dirty="0" smtClean="0"/>
              <a:t>Examples: Affinity, </a:t>
            </a:r>
            <a:r>
              <a:rPr lang="en-US" altLang="en-US" dirty="0" err="1" smtClean="0"/>
              <a:t>FirstLab</a:t>
            </a:r>
            <a:r>
              <a:rPr lang="en-US" altLang="en-US" dirty="0" smtClean="0"/>
              <a:t>, Recovery Trek, Compass Vision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213517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PHPs</a:t>
            </a:r>
          </a:p>
          <a:p>
            <a:pPr lvl="1"/>
            <a:r>
              <a:rPr lang="en-US" dirty="0" smtClean="0"/>
              <a:t>Most are non-profit organizations – either under their own 501(c)3 designations or under a medical association or society or directly under a regulatory board</a:t>
            </a:r>
          </a:p>
          <a:p>
            <a:pPr lvl="1"/>
            <a:r>
              <a:rPr lang="en-US" dirty="0" smtClean="0"/>
              <a:t>Few are “for profit”</a:t>
            </a:r>
          </a:p>
          <a:p>
            <a:pPr lvl="1"/>
            <a:r>
              <a:rPr lang="en-US" dirty="0" smtClean="0"/>
              <a:t>Funding is increasingly coming from charges directly to participants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0037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33400" y="0"/>
            <a:ext cx="8285163" cy="9128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 numCol="1" anchor="ctr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altLang="en-US" sz="4500"/>
              <a:t/>
            </a:r>
            <a:br>
              <a:rPr lang="en-US" altLang="en-US" sz="4500"/>
            </a:br>
            <a:r>
              <a:rPr lang="en-US" altLang="en-US" sz="4500"/>
              <a:t>P</a:t>
            </a:r>
            <a:r>
              <a:rPr lang="en-US" altLang="en-US" sz="4200"/>
              <a:t>HP Budgets</a:t>
            </a:r>
          </a:p>
        </p:txBody>
      </p:sp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533400" y="1524000"/>
            <a:ext cx="7845425" cy="278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4284" tIns="32142" rIns="64284" bIns="32142"/>
          <a:lstStyle>
            <a:lvl1pPr marL="342900" indent="-3429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803275" indent="-160338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125538" indent="-161925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1446213" indent="-160338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1903413" indent="-16033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360613" indent="-16033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2817813" indent="-16033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275013" indent="-16033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kumimoji="0" lang="en-US" altLang="en-US" sz="2800">
                <a:latin typeface="Times New Roman" pitchFamily="18" charset="0"/>
              </a:rPr>
              <a:t>PHP Budgets - 2005</a:t>
            </a: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kumimoji="0" lang="en-US" altLang="en-US">
                <a:latin typeface="Times New Roman" pitchFamily="18" charset="0"/>
              </a:rPr>
              <a:t> $409,895 per year average</a:t>
            </a: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kumimoji="0" lang="en-US" altLang="en-US">
                <a:latin typeface="Times New Roman" pitchFamily="18" charset="0"/>
              </a:rPr>
              <a:t> $270,000 per year median</a:t>
            </a: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kumimoji="0" lang="en-US" altLang="en-US">
                <a:latin typeface="Times New Roman" pitchFamily="18" charset="0"/>
              </a:rPr>
              <a:t>$21,250 - $1,500,000 Range 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kumimoji="0" lang="en-US" altLang="en-US" sz="2800">
                <a:latin typeface="Times New Roman" pitchFamily="18" charset="0"/>
              </a:rPr>
              <a:t>Cost per licensee </a:t>
            </a:r>
            <a:r>
              <a:rPr kumimoji="0" lang="en-US" altLang="en-US" sz="2300">
                <a:latin typeface="Times New Roman" pitchFamily="18" charset="0"/>
              </a:rPr>
              <a:t>(Total PHP costs only/ does not include treatment costs)</a:t>
            </a: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kumimoji="0" lang="en-US" altLang="en-US">
                <a:latin typeface="Times New Roman" pitchFamily="18" charset="0"/>
              </a:rPr>
              <a:t> $23.04 Average</a:t>
            </a: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kumimoji="0" lang="en-US" altLang="en-US">
                <a:latin typeface="Times New Roman" pitchFamily="18" charset="0"/>
              </a:rPr>
              <a:t> $20.53 Median</a:t>
            </a: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kumimoji="0" lang="en-US" altLang="en-US">
                <a:latin typeface="Times New Roman" pitchFamily="18" charset="0"/>
              </a:rPr>
              <a:t> $4.33 - $71.44 Range</a:t>
            </a:r>
          </a:p>
        </p:txBody>
      </p:sp>
    </p:spTree>
    <p:extLst>
      <p:ext uri="{BB962C8B-B14F-4D97-AF65-F5344CB8AC3E}">
        <p14:creationId xmlns:p14="http://schemas.microsoft.com/office/powerpoint/2010/main" val="2769468491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33400" y="0"/>
            <a:ext cx="8232775" cy="91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 numCol="1" anchor="ctr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altLang="en-US" sz="4500"/>
              <a:t/>
            </a:r>
            <a:br>
              <a:rPr lang="en-US" altLang="en-US" sz="4500"/>
            </a:br>
            <a:r>
              <a:rPr lang="en-US" altLang="en-US" sz="4500"/>
              <a:t>PHP Sources of funding</a:t>
            </a:r>
            <a:endParaRPr lang="en-US" altLang="en-US" sz="4200"/>
          </a:p>
        </p:txBody>
      </p:sp>
      <p:sp>
        <p:nvSpPr>
          <p:cNvPr id="99331" name="Text Box 3"/>
          <p:cNvSpPr txBox="1">
            <a:spLocks noChangeArrowheads="1"/>
          </p:cNvSpPr>
          <p:nvPr/>
        </p:nvSpPr>
        <p:spPr bwMode="auto">
          <a:xfrm>
            <a:off x="1893888" y="6269038"/>
            <a:ext cx="2892425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4284" tIns="32142" rIns="64284" bIns="32142">
            <a:spAutoFit/>
          </a:bodyPr>
          <a:lstStyle>
            <a:lvl1pPr defTabSz="642938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522288" indent="-201613" defTabSz="642938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803275" indent="-160338" defTabSz="642938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125538" indent="-161925" defTabSz="642938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1446213" indent="-160338" defTabSz="642938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1903413" indent="-160338" defTabSz="64293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360613" indent="-160338" defTabSz="64293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2817813" indent="-160338" defTabSz="64293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275013" indent="-160338" defTabSz="64293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kumimoji="0" lang="en-US" altLang="en-US" sz="1700">
                <a:latin typeface="Times New Roman" pitchFamily="18" charset="0"/>
              </a:rPr>
              <a:t>N = 39 programs responding</a:t>
            </a:r>
          </a:p>
        </p:txBody>
      </p:sp>
      <p:sp>
        <p:nvSpPr>
          <p:cNvPr id="99332" name="Text Box 4"/>
          <p:cNvSpPr txBox="1">
            <a:spLocks noChangeArrowheads="1"/>
          </p:cNvSpPr>
          <p:nvPr/>
        </p:nvSpPr>
        <p:spPr bwMode="auto">
          <a:xfrm>
            <a:off x="2054225" y="5732463"/>
            <a:ext cx="6535738" cy="32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4284" tIns="32142" rIns="64284" bIns="32142">
            <a:spAutoFit/>
          </a:bodyPr>
          <a:lstStyle>
            <a:lvl1pPr defTabSz="642938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522288" indent="-201613" defTabSz="642938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803275" indent="-160338" defTabSz="642938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125538" indent="-161925" defTabSz="642938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1446213" indent="-160338" defTabSz="642938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1903413" indent="-160338" defTabSz="64293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360613" indent="-160338" defTabSz="64293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2817813" indent="-160338" defTabSz="64293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275013" indent="-160338" defTabSz="64293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kumimoji="0" lang="en-US" altLang="en-US" sz="1700">
                <a:latin typeface="Times New Roman" pitchFamily="18" charset="0"/>
              </a:rPr>
              <a:t>Other includes: grants, donations, labs, universities, etc</a:t>
            </a:r>
          </a:p>
        </p:txBody>
      </p:sp>
      <p:graphicFrame>
        <p:nvGraphicFramePr>
          <p:cNvPr id="99333" name="Object 5"/>
          <p:cNvGraphicFramePr>
            <a:graphicFrameLocks noChangeAspect="1"/>
          </p:cNvGraphicFramePr>
          <p:nvPr>
            <p:ph idx="4294967295"/>
          </p:nvPr>
        </p:nvGraphicFramePr>
        <p:xfrm>
          <a:off x="-762000" y="1752600"/>
          <a:ext cx="10777538" cy="4033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Chart" r:id="rId3" imgW="6181646" imgH="2314680" progId="Excel.Chart.8">
                  <p:embed/>
                </p:oleObj>
              </mc:Choice>
              <mc:Fallback>
                <p:oleObj name="Chart" r:id="rId3" imgW="6181646" imgH="2314680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0" y="1752600"/>
                        <a:ext cx="10777538" cy="4033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457817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114800"/>
          </a:xfrm>
        </p:spPr>
        <p:txBody>
          <a:bodyPr/>
          <a:lstStyle/>
          <a:p>
            <a:r>
              <a:rPr lang="en-US" altLang="en-US" dirty="0"/>
              <a:t>Participant fees</a:t>
            </a:r>
          </a:p>
          <a:p>
            <a:pPr lvl="1"/>
            <a:r>
              <a:rPr lang="en-US" altLang="en-US" dirty="0"/>
              <a:t>Included in treatment </a:t>
            </a:r>
            <a:r>
              <a:rPr lang="en-US" altLang="en-US" dirty="0" smtClean="0"/>
              <a:t>costs</a:t>
            </a:r>
          </a:p>
          <a:p>
            <a:pPr lvl="1"/>
            <a:r>
              <a:rPr lang="en-US" altLang="en-US" dirty="0" smtClean="0"/>
              <a:t>Up front treatment option – e.g. the Caron Foundation</a:t>
            </a:r>
          </a:p>
          <a:p>
            <a:pPr lvl="1"/>
            <a:r>
              <a:rPr lang="en-US" altLang="en-US" dirty="0" smtClean="0"/>
              <a:t>Monthly fee</a:t>
            </a:r>
            <a:endParaRPr lang="en-US" altLang="en-US" dirty="0"/>
          </a:p>
        </p:txBody>
      </p:sp>
      <p:sp>
        <p:nvSpPr>
          <p:cNvPr id="149508" name="Rectangle 2"/>
          <p:cNvSpPr>
            <a:spLocks noChangeArrowheads="1"/>
          </p:cNvSpPr>
          <p:nvPr/>
        </p:nvSpPr>
        <p:spPr bwMode="auto">
          <a:xfrm>
            <a:off x="533400" y="0"/>
            <a:ext cx="82327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ctr"/>
          <a:lstStyle>
            <a:lvl1pPr eaLnBrk="0" hangingPunct="0">
              <a:defRPr sz="4800" b="1">
                <a:solidFill>
                  <a:srgbClr val="0EABF8"/>
                </a:solidFill>
                <a:latin typeface="Corbel" pitchFamily="34" charset="0"/>
              </a:defRPr>
            </a:lvl1pPr>
            <a:lvl2pPr eaLnBrk="0" hangingPunct="0">
              <a:defRPr sz="4800" b="1">
                <a:solidFill>
                  <a:srgbClr val="0EABF8"/>
                </a:solidFill>
                <a:latin typeface="Corbel" pitchFamily="34" charset="0"/>
              </a:defRPr>
            </a:lvl2pPr>
            <a:lvl3pPr eaLnBrk="0" hangingPunct="0">
              <a:defRPr sz="4800" b="1">
                <a:solidFill>
                  <a:srgbClr val="0EABF8"/>
                </a:solidFill>
                <a:latin typeface="Corbel" pitchFamily="34" charset="0"/>
              </a:defRPr>
            </a:lvl3pPr>
            <a:lvl4pPr eaLnBrk="0" hangingPunct="0">
              <a:defRPr sz="4800" b="1">
                <a:solidFill>
                  <a:srgbClr val="0EABF8"/>
                </a:solidFill>
                <a:latin typeface="Corbel" pitchFamily="34" charset="0"/>
              </a:defRPr>
            </a:lvl4pPr>
            <a:lvl5pPr eaLnBrk="0" hangingPunct="0">
              <a:defRPr sz="4800" b="1">
                <a:solidFill>
                  <a:srgbClr val="0EABF8"/>
                </a:solidFill>
                <a:latin typeface="Corbe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EABF8"/>
                </a:solidFill>
                <a:latin typeface="Corbe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EABF8"/>
                </a:solidFill>
                <a:latin typeface="Corbe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EABF8"/>
                </a:solidFill>
                <a:latin typeface="Corbe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0EABF8"/>
                </a:solidFill>
                <a:latin typeface="Corbel" pitchFamily="34" charset="0"/>
              </a:defRPr>
            </a:lvl9pPr>
          </a:lstStyle>
          <a:p>
            <a:r>
              <a:rPr lang="en-US" altLang="en-US" sz="4500"/>
              <a:t/>
            </a:r>
            <a:br>
              <a:rPr lang="en-US" altLang="en-US" sz="4500"/>
            </a:br>
            <a:r>
              <a:rPr lang="en-US" altLang="en-US" sz="4500"/>
              <a:t>PLCM Sources of funding</a:t>
            </a:r>
            <a:endParaRPr lang="en-US" altLang="en-US" sz="4200"/>
          </a:p>
        </p:txBody>
      </p:sp>
    </p:spTree>
    <p:extLst>
      <p:ext uri="{BB962C8B-B14F-4D97-AF65-F5344CB8AC3E}">
        <p14:creationId xmlns:p14="http://schemas.microsoft.com/office/powerpoint/2010/main" val="2462992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 of Research in the USA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Medications</a:t>
            </a:r>
          </a:p>
          <a:p>
            <a:r>
              <a:rPr lang="en-US" dirty="0" smtClean="0"/>
              <a:t>New Medications</a:t>
            </a:r>
          </a:p>
          <a:p>
            <a:r>
              <a:rPr lang="en-US" dirty="0" smtClean="0"/>
              <a:t>New Medications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6376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33400" y="0"/>
            <a:ext cx="8285163" cy="9128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 numCol="1" anchor="ctr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altLang="en-US" sz="4500"/>
              <a:t/>
            </a:r>
            <a:br>
              <a:rPr lang="en-US" altLang="en-US" sz="4500"/>
            </a:br>
            <a:r>
              <a:rPr lang="en-US" altLang="en-US" sz="4500"/>
              <a:t>P</a:t>
            </a:r>
            <a:r>
              <a:rPr lang="en-US" altLang="en-US" sz="4200"/>
              <a:t>LCM Fees</a:t>
            </a:r>
          </a:p>
        </p:txBody>
      </p:sp>
      <p:sp>
        <p:nvSpPr>
          <p:cNvPr id="147459" name="Rectangle 4"/>
          <p:cNvSpPr>
            <a:spLocks noChangeArrowheads="1"/>
          </p:cNvSpPr>
          <p:nvPr/>
        </p:nvSpPr>
        <p:spPr bwMode="auto">
          <a:xfrm>
            <a:off x="457200" y="1524000"/>
            <a:ext cx="7845425" cy="278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4284" tIns="32142" rIns="64284" bIns="32142"/>
          <a:lstStyle>
            <a:lvl1pPr marL="342900" indent="-3429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803275" indent="-160338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125538" indent="-161925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1446213" indent="-160338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1903413" indent="-16033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360613" indent="-16033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2817813" indent="-16033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275013" indent="-16033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kumimoji="0" lang="en-US" altLang="en-US" sz="2800" dirty="0">
                <a:latin typeface="Times New Roman" pitchFamily="18" charset="0"/>
              </a:rPr>
              <a:t>Depend on range of services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kumimoji="0" lang="en-US" altLang="en-US" sz="2800" dirty="0">
                <a:latin typeface="Times New Roman" pitchFamily="18" charset="0"/>
              </a:rPr>
              <a:t>Drug testing alone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kumimoji="0" lang="en-US" altLang="en-US" sz="2800" dirty="0">
                <a:latin typeface="Times New Roman" pitchFamily="18" charset="0"/>
              </a:rPr>
              <a:t>$1,500 - </a:t>
            </a:r>
            <a:r>
              <a:rPr kumimoji="0" lang="en-US" altLang="en-US" sz="2800" dirty="0" smtClean="0">
                <a:latin typeface="Times New Roman" pitchFamily="18" charset="0"/>
              </a:rPr>
              <a:t>$3,500 </a:t>
            </a:r>
            <a:r>
              <a:rPr kumimoji="0" lang="en-US" altLang="en-US" sz="2800" dirty="0">
                <a:latin typeface="Times New Roman" pitchFamily="18" charset="0"/>
              </a:rPr>
              <a:t>per </a:t>
            </a:r>
            <a:r>
              <a:rPr kumimoji="0" lang="en-US" altLang="en-US" sz="2800" dirty="0" smtClean="0">
                <a:latin typeface="Times New Roman" pitchFamily="18" charset="0"/>
              </a:rPr>
              <a:t>year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kumimoji="0" lang="en-US" altLang="en-US" sz="2800" dirty="0" smtClean="0">
                <a:latin typeface="Times New Roman" pitchFamily="18" charset="0"/>
              </a:rPr>
              <a:t>With “coaching” etc. can be much more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kumimoji="0" lang="en-US" altLang="en-US" sz="2800" dirty="0" smtClean="0">
                <a:latin typeface="Times New Roman" pitchFamily="18" charset="0"/>
              </a:rPr>
              <a:t>With family component – higher cost</a:t>
            </a:r>
          </a:p>
        </p:txBody>
      </p:sp>
    </p:spTree>
    <p:extLst>
      <p:ext uri="{BB962C8B-B14F-4D97-AF65-F5344CB8AC3E}">
        <p14:creationId xmlns:p14="http://schemas.microsoft.com/office/powerpoint/2010/main" val="1460290665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AutoShape 2"/>
          <p:cNvSpPr>
            <a:spLocks noChangeArrowheads="1"/>
          </p:cNvSpPr>
          <p:nvPr/>
        </p:nvSpPr>
        <p:spPr bwMode="auto">
          <a:xfrm>
            <a:off x="1090612" y="1409699"/>
            <a:ext cx="6697663" cy="803275"/>
          </a:xfrm>
          <a:prstGeom prst="flowChartAlternateProcess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64291" tIns="32146" rIns="64291" bIns="32146" anchor="ctr"/>
          <a:lstStyle>
            <a:lvl1pPr defTabSz="642938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522288" indent="-201613" defTabSz="642938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803275" indent="-160338" defTabSz="642938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125538" indent="-161925" defTabSz="642938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1446213" indent="-160338" defTabSz="642938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1903413" indent="-160338" defTabSz="64293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360613" indent="-160338" defTabSz="64293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2817813" indent="-160338" defTabSz="64293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275013" indent="-160338" defTabSz="64293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kumimoji="0" lang="en-US" altLang="en-US" sz="1700">
              <a:latin typeface="Times New Roman" pitchFamily="18" charset="0"/>
            </a:endParaRPr>
          </a:p>
        </p:txBody>
      </p:sp>
      <p:sp>
        <p:nvSpPr>
          <p:cNvPr id="121859" name="Text Box 3"/>
          <p:cNvSpPr txBox="1">
            <a:spLocks noChangeArrowheads="1"/>
          </p:cNvSpPr>
          <p:nvPr/>
        </p:nvSpPr>
        <p:spPr bwMode="auto">
          <a:xfrm>
            <a:off x="1144587" y="1409699"/>
            <a:ext cx="653732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4291" tIns="32146" rIns="64291" bIns="32146">
            <a:spAutoFit/>
          </a:bodyPr>
          <a:lstStyle>
            <a:lvl1pPr defTabSz="642938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522288" indent="-201613" defTabSz="642938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803275" indent="-160338" defTabSz="642938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125538" indent="-161925" defTabSz="642938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1446213" indent="-160338" defTabSz="642938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1903413" indent="-160338" defTabSz="64293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360613" indent="-160338" defTabSz="64293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2817813" indent="-160338" defTabSz="64293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275013" indent="-160338" defTabSz="64293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0" lang="en-US" altLang="en-US" sz="2200" b="1" dirty="0">
                <a:latin typeface="Times New Roman" pitchFamily="18" charset="0"/>
              </a:rPr>
              <a:t>Physicians consecutively enrolled into 16 state physician health programs (n=904)</a:t>
            </a:r>
          </a:p>
        </p:txBody>
      </p:sp>
      <p:sp>
        <p:nvSpPr>
          <p:cNvPr id="121860" name="AutoShape 4"/>
          <p:cNvSpPr>
            <a:spLocks noChangeArrowheads="1"/>
          </p:cNvSpPr>
          <p:nvPr/>
        </p:nvSpPr>
        <p:spPr bwMode="auto">
          <a:xfrm>
            <a:off x="1090612" y="2803524"/>
            <a:ext cx="6697663" cy="1231900"/>
          </a:xfrm>
          <a:prstGeom prst="flowChartAlternateProcess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64291" tIns="32146" rIns="64291" bIns="32146" anchor="ctr"/>
          <a:lstStyle>
            <a:lvl1pPr defTabSz="642938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522288" indent="-201613" defTabSz="642938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803275" indent="-160338" defTabSz="642938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125538" indent="-161925" defTabSz="642938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1446213" indent="-160338" defTabSz="642938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1903413" indent="-160338" defTabSz="64293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360613" indent="-160338" defTabSz="64293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2817813" indent="-160338" defTabSz="64293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275013" indent="-160338" defTabSz="64293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kumimoji="0" lang="en-US" altLang="en-US" sz="1700">
              <a:latin typeface="Times New Roman" pitchFamily="18" charset="0"/>
            </a:endParaRPr>
          </a:p>
        </p:txBody>
      </p:sp>
      <p:sp>
        <p:nvSpPr>
          <p:cNvPr id="121861" name="Text Box 5"/>
          <p:cNvSpPr txBox="1">
            <a:spLocks noChangeArrowheads="1"/>
          </p:cNvSpPr>
          <p:nvPr/>
        </p:nvSpPr>
        <p:spPr bwMode="auto">
          <a:xfrm>
            <a:off x="1144587" y="2803524"/>
            <a:ext cx="6537325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4291" tIns="32146" rIns="64291" bIns="32146">
            <a:spAutoFit/>
          </a:bodyPr>
          <a:lstStyle>
            <a:lvl1pPr defTabSz="642938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522288" indent="-201613" defTabSz="642938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803275" indent="-160338" defTabSz="642938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125538" indent="-161925" defTabSz="642938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1446213" indent="-160338" defTabSz="642938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1903413" indent="-160338" defTabSz="64293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360613" indent="-160338" defTabSz="64293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2817813" indent="-160338" defTabSz="64293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275013" indent="-160338" defTabSz="64293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kumimoji="0" lang="en-US" altLang="en-US" sz="2200" b="1">
                <a:latin typeface="Times New Roman" pitchFamily="18" charset="0"/>
              </a:rPr>
              <a:t>Transferred or moved and lost to follow-up (n=102</a:t>
            </a:r>
            <a:r>
              <a:rPr kumimoji="0" lang="en-US" altLang="en-US" sz="2000" b="1">
                <a:latin typeface="Times New Roman" pitchFamily="18" charset="0"/>
              </a:rPr>
              <a:t>):</a:t>
            </a:r>
          </a:p>
          <a:p>
            <a:pPr algn="ctr">
              <a:buFontTx/>
              <a:buChar char="•"/>
            </a:pPr>
            <a:r>
              <a:rPr kumimoji="0" lang="en-US" altLang="en-US" sz="1400" b="1">
                <a:latin typeface="Times New Roman" pitchFamily="18" charset="0"/>
              </a:rPr>
              <a:t>Transferred in good standing (n=78) and</a:t>
            </a:r>
          </a:p>
          <a:p>
            <a:pPr algn="ctr">
              <a:buFontTx/>
              <a:buChar char="•"/>
            </a:pPr>
            <a:r>
              <a:rPr kumimoji="0" lang="en-US" altLang="en-US" sz="1400" b="1">
                <a:solidFill>
                  <a:srgbClr val="FF0000"/>
                </a:solidFill>
                <a:latin typeface="Times New Roman" pitchFamily="18" charset="0"/>
              </a:rPr>
              <a:t>Left care with no apparent referral</a:t>
            </a:r>
            <a:r>
              <a:rPr kumimoji="0" lang="en-US" altLang="en-US" sz="1400" b="1">
                <a:latin typeface="Times New Roman" pitchFamily="18" charset="0"/>
              </a:rPr>
              <a:t> (n=24)</a:t>
            </a:r>
          </a:p>
          <a:p>
            <a:pPr algn="ctr"/>
            <a:r>
              <a:rPr kumimoji="0" lang="en-US" altLang="en-US" sz="2200" b="1">
                <a:latin typeface="Times New Roman" pitchFamily="18" charset="0"/>
              </a:rPr>
              <a:t>Followed 5 or more years (n=802)</a:t>
            </a:r>
          </a:p>
        </p:txBody>
      </p:sp>
      <p:sp>
        <p:nvSpPr>
          <p:cNvPr id="121862" name="AutoShape 6"/>
          <p:cNvSpPr>
            <a:spLocks noChangeArrowheads="1"/>
          </p:cNvSpPr>
          <p:nvPr/>
        </p:nvSpPr>
        <p:spPr bwMode="auto">
          <a:xfrm>
            <a:off x="715962" y="4624387"/>
            <a:ext cx="2403475" cy="1822450"/>
          </a:xfrm>
          <a:prstGeom prst="flowChartAlternateProcess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64291" tIns="32146" rIns="64291" bIns="32146" anchor="ctr"/>
          <a:lstStyle>
            <a:lvl1pPr defTabSz="642938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522288" indent="-201613" defTabSz="642938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803275" indent="-160338" defTabSz="642938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125538" indent="-161925" defTabSz="642938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1446213" indent="-160338" defTabSz="642938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1903413" indent="-160338" defTabSz="64293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360613" indent="-160338" defTabSz="64293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2817813" indent="-160338" defTabSz="64293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275013" indent="-160338" defTabSz="64293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kumimoji="0" lang="en-US" altLang="en-US" sz="1700">
              <a:latin typeface="Times New Roman" pitchFamily="18" charset="0"/>
            </a:endParaRPr>
          </a:p>
        </p:txBody>
      </p:sp>
      <p:sp>
        <p:nvSpPr>
          <p:cNvPr id="121863" name="Text Box 7"/>
          <p:cNvSpPr txBox="1">
            <a:spLocks noChangeArrowheads="1"/>
          </p:cNvSpPr>
          <p:nvPr/>
        </p:nvSpPr>
        <p:spPr bwMode="auto">
          <a:xfrm>
            <a:off x="823912" y="4732337"/>
            <a:ext cx="2195513" cy="135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4291" tIns="32146" rIns="64291" bIns="32146">
            <a:spAutoFit/>
          </a:bodyPr>
          <a:lstStyle>
            <a:lvl1pPr defTabSz="642938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522288" indent="-201613" defTabSz="642938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803275" indent="-160338" defTabSz="642938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125538" indent="-161925" defTabSz="642938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1446213" indent="-160338" defTabSz="642938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1903413" indent="-160338" defTabSz="64293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360613" indent="-160338" defTabSz="64293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2817813" indent="-160338" defTabSz="64293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275013" indent="-160338" defTabSz="64293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kumimoji="0" lang="en-US" altLang="en-US" sz="2000" b="1">
                <a:latin typeface="Times New Roman" pitchFamily="18" charset="0"/>
              </a:rPr>
              <a:t>64% Completed</a:t>
            </a:r>
            <a:r>
              <a:rPr kumimoji="0" lang="en-US" altLang="en-US" sz="1700" b="1">
                <a:latin typeface="Times New Roman" pitchFamily="18" charset="0"/>
              </a:rPr>
              <a:t> contract (n=515):</a:t>
            </a:r>
          </a:p>
          <a:p>
            <a:pPr algn="ctr">
              <a:lnSpc>
                <a:spcPct val="80000"/>
              </a:lnSpc>
            </a:pPr>
            <a:endParaRPr kumimoji="0" lang="en-US" altLang="en-US" sz="1700" b="1">
              <a:latin typeface="Times New Roman" pitchFamily="18" charset="0"/>
            </a:endParaRPr>
          </a:p>
          <a:p>
            <a:pPr algn="ctr">
              <a:buFontTx/>
              <a:buChar char="•"/>
            </a:pPr>
            <a:r>
              <a:rPr kumimoji="0" lang="en-US" altLang="en-US" sz="1400" b="1">
                <a:latin typeface="Times New Roman" pitchFamily="18" charset="0"/>
              </a:rPr>
              <a:t>Not monitoring (n=448)</a:t>
            </a:r>
          </a:p>
          <a:p>
            <a:pPr algn="ctr">
              <a:buFontTx/>
              <a:buChar char="•"/>
            </a:pPr>
            <a:r>
              <a:rPr kumimoji="0" lang="en-US" altLang="en-US" sz="1400" b="1">
                <a:latin typeface="Times New Roman" pitchFamily="18" charset="0"/>
              </a:rPr>
              <a:t>Voluntarily continued monitoring (n=67)</a:t>
            </a:r>
          </a:p>
        </p:txBody>
      </p:sp>
      <p:sp>
        <p:nvSpPr>
          <p:cNvPr id="121864" name="AutoShape 8"/>
          <p:cNvSpPr>
            <a:spLocks noChangeArrowheads="1"/>
          </p:cNvSpPr>
          <p:nvPr/>
        </p:nvSpPr>
        <p:spPr bwMode="auto">
          <a:xfrm>
            <a:off x="3448050" y="4624387"/>
            <a:ext cx="2403475" cy="1660525"/>
          </a:xfrm>
          <a:prstGeom prst="flowChartAlternateProcess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64291" tIns="32146" rIns="64291" bIns="32146" anchor="ctr"/>
          <a:lstStyle>
            <a:lvl1pPr defTabSz="642938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522288" indent="-201613" defTabSz="642938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803275" indent="-160338" defTabSz="642938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125538" indent="-161925" defTabSz="642938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1446213" indent="-160338" defTabSz="642938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1903413" indent="-160338" defTabSz="64293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360613" indent="-160338" defTabSz="64293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2817813" indent="-160338" defTabSz="64293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275013" indent="-160338" defTabSz="64293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kumimoji="0" lang="en-US" altLang="en-US" sz="1700">
              <a:latin typeface="Times New Roman" pitchFamily="18" charset="0"/>
            </a:endParaRPr>
          </a:p>
        </p:txBody>
      </p:sp>
      <p:sp>
        <p:nvSpPr>
          <p:cNvPr id="121865" name="Text Box 9"/>
          <p:cNvSpPr txBox="1">
            <a:spLocks noChangeArrowheads="1"/>
          </p:cNvSpPr>
          <p:nvPr/>
        </p:nvSpPr>
        <p:spPr bwMode="auto">
          <a:xfrm>
            <a:off x="3502025" y="4732337"/>
            <a:ext cx="2238375" cy="139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4291" tIns="32146" rIns="64291" bIns="32146">
            <a:spAutoFit/>
          </a:bodyPr>
          <a:lstStyle>
            <a:lvl1pPr defTabSz="642938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522288" indent="-201613" defTabSz="642938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803275" indent="-160338" defTabSz="642938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125538" indent="-161925" defTabSz="642938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1446213" indent="-160338" defTabSz="642938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1903413" indent="-160338" defTabSz="64293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360613" indent="-160338" defTabSz="64293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2817813" indent="-160338" defTabSz="64293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275013" indent="-160338" defTabSz="64293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kumimoji="0" lang="en-US" altLang="en-US" sz="2000" b="1">
                <a:latin typeface="Times New Roman" pitchFamily="18" charset="0"/>
              </a:rPr>
              <a:t>16% Extended contract</a:t>
            </a:r>
            <a:r>
              <a:rPr kumimoji="0" lang="en-US" altLang="en-US" sz="1700" b="1">
                <a:latin typeface="Times New Roman" pitchFamily="18" charset="0"/>
              </a:rPr>
              <a:t> (n=132):</a:t>
            </a:r>
          </a:p>
          <a:p>
            <a:pPr algn="ctr">
              <a:lnSpc>
                <a:spcPct val="80000"/>
              </a:lnSpc>
            </a:pPr>
            <a:endParaRPr kumimoji="0" lang="en-US" altLang="en-US" sz="1700" b="1">
              <a:latin typeface="Times New Roman" pitchFamily="18" charset="0"/>
            </a:endParaRPr>
          </a:p>
          <a:p>
            <a:pPr algn="ctr">
              <a:buFontTx/>
              <a:buChar char="•"/>
            </a:pPr>
            <a:r>
              <a:rPr kumimoji="0" lang="en-US" altLang="en-US" sz="1400" b="1">
                <a:latin typeface="Times New Roman" pitchFamily="18" charset="0"/>
              </a:rPr>
              <a:t>Relapse(s) resulted in further treatment and monitoring</a:t>
            </a:r>
          </a:p>
        </p:txBody>
      </p:sp>
      <p:sp>
        <p:nvSpPr>
          <p:cNvPr id="121866" name="AutoShape 10"/>
          <p:cNvSpPr>
            <a:spLocks noChangeArrowheads="1"/>
          </p:cNvSpPr>
          <p:nvPr/>
        </p:nvSpPr>
        <p:spPr bwMode="auto">
          <a:xfrm>
            <a:off x="6115050" y="4410074"/>
            <a:ext cx="2403475" cy="2036763"/>
          </a:xfrm>
          <a:prstGeom prst="flowChartAlternateProcess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64291" tIns="32146" rIns="64291" bIns="32146" anchor="ctr"/>
          <a:lstStyle>
            <a:lvl1pPr defTabSz="642938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522288" indent="-201613" defTabSz="642938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803275" indent="-160338" defTabSz="642938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125538" indent="-161925" defTabSz="642938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1446213" indent="-160338" defTabSz="642938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1903413" indent="-160338" defTabSz="64293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360613" indent="-160338" defTabSz="64293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2817813" indent="-160338" defTabSz="64293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275013" indent="-160338" defTabSz="64293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kumimoji="0" lang="en-US" altLang="en-US" sz="1700">
              <a:latin typeface="Times New Roman" pitchFamily="18" charset="0"/>
            </a:endParaRPr>
          </a:p>
        </p:txBody>
      </p:sp>
      <p:sp>
        <p:nvSpPr>
          <p:cNvPr id="121867" name="Text Box 11"/>
          <p:cNvSpPr txBox="1">
            <a:spLocks noChangeArrowheads="1"/>
          </p:cNvSpPr>
          <p:nvPr/>
        </p:nvSpPr>
        <p:spPr bwMode="auto">
          <a:xfrm>
            <a:off x="6181725" y="4518024"/>
            <a:ext cx="2344737" cy="160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4291" tIns="32146" rIns="64291" bIns="32146">
            <a:spAutoFit/>
          </a:bodyPr>
          <a:lstStyle>
            <a:lvl1pPr defTabSz="642938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522288" indent="-201613" defTabSz="642938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803275" indent="-160338" defTabSz="642938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125538" indent="-161925" defTabSz="642938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1446213" indent="-160338" defTabSz="642938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1903413" indent="-160338" defTabSz="64293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360613" indent="-160338" defTabSz="64293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2817813" indent="-160338" defTabSz="64293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275013" indent="-160338" defTabSz="64293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kumimoji="0" lang="en-US" altLang="en-US" sz="2000" b="1">
                <a:latin typeface="Times New Roman" pitchFamily="18" charset="0"/>
              </a:rPr>
              <a:t>19% Failed</a:t>
            </a:r>
            <a:r>
              <a:rPr kumimoji="0" lang="en-US" altLang="en-US" sz="1700" b="1">
                <a:latin typeface="Times New Roman" pitchFamily="18" charset="0"/>
              </a:rPr>
              <a:t> </a:t>
            </a:r>
            <a:r>
              <a:rPr kumimoji="0" lang="en-US" altLang="en-US" sz="2000" b="1">
                <a:latin typeface="Times New Roman" pitchFamily="18" charset="0"/>
              </a:rPr>
              <a:t>to complete contract</a:t>
            </a:r>
            <a:r>
              <a:rPr kumimoji="0" lang="en-US" altLang="en-US" sz="1700" b="1">
                <a:latin typeface="Times New Roman" pitchFamily="18" charset="0"/>
              </a:rPr>
              <a:t> (n-155):</a:t>
            </a:r>
          </a:p>
          <a:p>
            <a:pPr algn="ctr">
              <a:lnSpc>
                <a:spcPct val="80000"/>
              </a:lnSpc>
            </a:pPr>
            <a:endParaRPr kumimoji="0" lang="en-US" altLang="en-US" sz="1700" b="1">
              <a:latin typeface="Times New Roman" pitchFamily="18" charset="0"/>
            </a:endParaRPr>
          </a:p>
          <a:p>
            <a:pPr algn="ctr">
              <a:buFontTx/>
              <a:buChar char="•"/>
            </a:pPr>
            <a:r>
              <a:rPr kumimoji="0" lang="en-US" altLang="en-US" sz="1400" b="1">
                <a:latin typeface="Times New Roman" pitchFamily="18" charset="0"/>
              </a:rPr>
              <a:t>Retired (n=85)</a:t>
            </a:r>
          </a:p>
          <a:p>
            <a:pPr algn="ctr">
              <a:buFontTx/>
              <a:buChar char="•"/>
            </a:pPr>
            <a:r>
              <a:rPr kumimoji="0" lang="en-US" altLang="en-US" sz="1400" b="1">
                <a:latin typeface="Times New Roman" pitchFamily="18" charset="0"/>
              </a:rPr>
              <a:t>License revoked (n=48) or</a:t>
            </a:r>
          </a:p>
          <a:p>
            <a:pPr algn="ctr">
              <a:buFontTx/>
              <a:buChar char="•"/>
            </a:pPr>
            <a:r>
              <a:rPr kumimoji="0" lang="en-US" altLang="en-US" sz="1400" b="1">
                <a:solidFill>
                  <a:srgbClr val="FF0000"/>
                </a:solidFill>
                <a:latin typeface="Times New Roman" pitchFamily="18" charset="0"/>
              </a:rPr>
              <a:t>Died (n=22; 6 suicides)</a:t>
            </a:r>
          </a:p>
        </p:txBody>
      </p:sp>
      <p:sp>
        <p:nvSpPr>
          <p:cNvPr id="121868" name="Text Box 12"/>
          <p:cNvSpPr txBox="1">
            <a:spLocks noChangeArrowheads="1"/>
          </p:cNvSpPr>
          <p:nvPr/>
        </p:nvSpPr>
        <p:spPr bwMode="auto">
          <a:xfrm>
            <a:off x="1162730" y="433843"/>
            <a:ext cx="6643688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4291" tIns="32146" rIns="64291" bIns="32146">
            <a:spAutoFit/>
          </a:bodyPr>
          <a:lstStyle>
            <a:lvl1pPr defTabSz="642938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522288" indent="-201613" defTabSz="642938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803275" indent="-160338" defTabSz="642938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125538" indent="-161925" defTabSz="642938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1446213" indent="-160338" defTabSz="642938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1903413" indent="-160338" defTabSz="64293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360613" indent="-160338" defTabSz="64293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2817813" indent="-160338" defTabSz="64293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275013" indent="-160338" defTabSz="64293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kumimoji="0" lang="en-US" altLang="en-US" sz="3800" dirty="0">
                <a:latin typeface="Times New Roman" pitchFamily="18" charset="0"/>
              </a:rPr>
              <a:t>Overall Outcomes - Completions</a:t>
            </a:r>
          </a:p>
        </p:txBody>
      </p:sp>
      <p:sp>
        <p:nvSpPr>
          <p:cNvPr id="121869" name="Line 13"/>
          <p:cNvSpPr>
            <a:spLocks noChangeShapeType="1"/>
          </p:cNvSpPr>
          <p:nvPr/>
        </p:nvSpPr>
        <p:spPr bwMode="auto">
          <a:xfrm>
            <a:off x="4413250" y="2212974"/>
            <a:ext cx="0" cy="5905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870" name="Line 14"/>
          <p:cNvSpPr>
            <a:spLocks noChangeShapeType="1"/>
          </p:cNvSpPr>
          <p:nvPr/>
        </p:nvSpPr>
        <p:spPr bwMode="auto">
          <a:xfrm>
            <a:off x="7305675" y="4035424"/>
            <a:ext cx="0" cy="3746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871" name="Line 15"/>
          <p:cNvSpPr>
            <a:spLocks noChangeShapeType="1"/>
          </p:cNvSpPr>
          <p:nvPr/>
        </p:nvSpPr>
        <p:spPr bwMode="auto">
          <a:xfrm>
            <a:off x="4519612" y="4035424"/>
            <a:ext cx="0" cy="5889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872" name="Line 16"/>
          <p:cNvSpPr>
            <a:spLocks noChangeShapeType="1"/>
          </p:cNvSpPr>
          <p:nvPr/>
        </p:nvSpPr>
        <p:spPr bwMode="auto">
          <a:xfrm>
            <a:off x="1895475" y="4035424"/>
            <a:ext cx="0" cy="5889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6024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14" name="Group 34"/>
          <p:cNvGraphicFramePr>
            <a:graphicFrameLocks noGrp="1"/>
          </p:cNvGraphicFramePr>
          <p:nvPr>
            <p:ph idx="4294967295"/>
          </p:nvPr>
        </p:nvGraphicFramePr>
        <p:xfrm>
          <a:off x="838200" y="1447800"/>
          <a:ext cx="7315200" cy="4195752"/>
        </p:xfrm>
        <a:graphic>
          <a:graphicData uri="http://schemas.openxmlformats.org/drawingml/2006/table">
            <a:tbl>
              <a:tblPr/>
              <a:tblGrid>
                <a:gridCol w="4016375"/>
                <a:gridCol w="1577975"/>
                <a:gridCol w="1720850"/>
              </a:tblGrid>
              <a:tr h="1350963">
                <a:tc>
                  <a:txBody>
                    <a:bodyPr/>
                    <a:lstStyle>
                      <a:lvl1pPr marL="487363" indent="-487363" defTabSz="1300163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6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1pPr>
                      <a:lvl2pPr marL="742950" indent="-285750" defTabSz="1300163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2pPr>
                      <a:lvl3pPr marL="1143000" indent="-228600" defTabSz="1300163" eaLnBrk="0" hangingPunct="0">
                        <a:spcBef>
                          <a:spcPct val="20000"/>
                        </a:spcBef>
                        <a:buClr>
                          <a:srgbClr val="8D89A4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3pPr>
                      <a:lvl4pPr marL="1600200" indent="-228600" defTabSz="1300163" eaLnBrk="0" hangingPunct="0">
                        <a:spcBef>
                          <a:spcPct val="20000"/>
                        </a:spcBef>
                        <a:buClr>
                          <a:srgbClr val="748560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4pPr>
                      <a:lvl5pPr marL="2057400" indent="-228600" defTabSz="1300163" eaLnBrk="0" hangingPunct="0">
                        <a:spcBef>
                          <a:spcPct val="20000"/>
                        </a:spcBef>
                        <a:buClr>
                          <a:srgbClr val="9E927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5pPr>
                      <a:lvl6pPr marL="2514600" indent="-228600" defTabSz="1300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E927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6pPr>
                      <a:lvl7pPr marL="2971800" indent="-228600" defTabSz="1300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E927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7pPr>
                      <a:lvl8pPr marL="3429000" indent="-228600" defTabSz="1300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E927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8pPr>
                      <a:lvl9pPr marL="3886200" indent="-228600" defTabSz="1300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E927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9pPr>
                    </a:lstStyle>
                    <a:p>
                      <a:pPr marL="487363" marR="0" lvl="0" indent="-487363" algn="l" defTabSz="13001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endParaRPr kumimoji="0" lang="en-US" altLang="en-US" sz="4100" b="1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  <a:cs typeface="Times New Roman" pitchFamily="18" charset="0"/>
                      </a:endParaRPr>
                    </a:p>
                    <a:p>
                      <a:pPr marL="487363" marR="0" lvl="0" indent="-487363" algn="l" defTabSz="13001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n-US" sz="41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cs typeface="Times New Roman" pitchFamily="18" charset="0"/>
                        </a:rPr>
                        <a:t>License Status</a:t>
                      </a:r>
                      <a:endParaRPr kumimoji="0" lang="en-US" altLang="en-US" sz="6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marL="64291" marR="64291" marT="32146" marB="321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87363" indent="-487363" defTabSz="1300163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6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1pPr>
                      <a:lvl2pPr marL="742950" indent="-285750" defTabSz="1300163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2pPr>
                      <a:lvl3pPr marL="1143000" indent="-228600" defTabSz="1300163" eaLnBrk="0" hangingPunct="0">
                        <a:spcBef>
                          <a:spcPct val="20000"/>
                        </a:spcBef>
                        <a:buClr>
                          <a:srgbClr val="8D89A4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3pPr>
                      <a:lvl4pPr marL="1600200" indent="-228600" defTabSz="1300163" eaLnBrk="0" hangingPunct="0">
                        <a:spcBef>
                          <a:spcPct val="20000"/>
                        </a:spcBef>
                        <a:buClr>
                          <a:srgbClr val="748560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4pPr>
                      <a:lvl5pPr marL="2057400" indent="-228600" defTabSz="1300163" eaLnBrk="0" hangingPunct="0">
                        <a:spcBef>
                          <a:spcPct val="20000"/>
                        </a:spcBef>
                        <a:buClr>
                          <a:srgbClr val="9E927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5pPr>
                      <a:lvl6pPr marL="2514600" indent="-228600" defTabSz="1300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E927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6pPr>
                      <a:lvl7pPr marL="2971800" indent="-228600" defTabSz="1300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E927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7pPr>
                      <a:lvl8pPr marL="3429000" indent="-228600" defTabSz="1300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E927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8pPr>
                      <a:lvl9pPr marL="3886200" indent="-228600" defTabSz="1300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E927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9pPr>
                    </a:lstStyle>
                    <a:p>
                      <a:pPr marL="487363" marR="0" lvl="0" indent="-487363" algn="ctr" defTabSz="13001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cs typeface="Times New Roman" pitchFamily="18" charset="0"/>
                        </a:rPr>
                        <a:t>At Date of Signing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  <a:cs typeface="Times New Roman" pitchFamily="18" charset="0"/>
                      </a:endParaRPr>
                    </a:p>
                    <a:p>
                      <a:pPr marL="487363" marR="0" lvl="0" indent="-487363" algn="ctr" defTabSz="13001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cs typeface="Times New Roman" pitchFamily="18" charset="0"/>
                        </a:rPr>
                        <a:t>%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  <a:cs typeface="Times New Roman" pitchFamily="18" charset="0"/>
                      </a:endParaRPr>
                    </a:p>
                    <a:p>
                      <a:pPr marL="487363" marR="0" lvl="0" indent="-487363" algn="ctr" defTabSz="13001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cs typeface="Times New Roman" pitchFamily="18" charset="0"/>
                        </a:rPr>
                        <a:t>(n=802)</a:t>
                      </a:r>
                      <a:endParaRPr kumimoji="0" lang="en-US" altLang="en-US" sz="4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marL="64291" marR="64291" marT="32146" marB="321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87363" indent="-487363" defTabSz="1300163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6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1pPr>
                      <a:lvl2pPr marL="742950" indent="-285750" defTabSz="1300163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2pPr>
                      <a:lvl3pPr marL="1143000" indent="-228600" defTabSz="1300163" eaLnBrk="0" hangingPunct="0">
                        <a:spcBef>
                          <a:spcPct val="20000"/>
                        </a:spcBef>
                        <a:buClr>
                          <a:srgbClr val="8D89A4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3pPr>
                      <a:lvl4pPr marL="1600200" indent="-228600" defTabSz="1300163" eaLnBrk="0" hangingPunct="0">
                        <a:spcBef>
                          <a:spcPct val="20000"/>
                        </a:spcBef>
                        <a:buClr>
                          <a:srgbClr val="748560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4pPr>
                      <a:lvl5pPr marL="2057400" indent="-228600" defTabSz="1300163" eaLnBrk="0" hangingPunct="0">
                        <a:spcBef>
                          <a:spcPct val="20000"/>
                        </a:spcBef>
                        <a:buClr>
                          <a:srgbClr val="9E927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5pPr>
                      <a:lvl6pPr marL="2514600" indent="-228600" defTabSz="1300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E927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6pPr>
                      <a:lvl7pPr marL="2971800" indent="-228600" defTabSz="1300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E927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7pPr>
                      <a:lvl8pPr marL="3429000" indent="-228600" defTabSz="1300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E927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8pPr>
                      <a:lvl9pPr marL="3886200" indent="-228600" defTabSz="1300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E927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9pPr>
                    </a:lstStyle>
                    <a:p>
                      <a:pPr marL="487363" marR="0" lvl="0" indent="-487363" algn="ctr" defTabSz="13001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cs typeface="Times New Roman" pitchFamily="18" charset="0"/>
                        </a:rPr>
                        <a:t>Most Recently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  <a:cs typeface="Times New Roman" pitchFamily="18" charset="0"/>
                      </a:endParaRPr>
                    </a:p>
                    <a:p>
                      <a:pPr marL="487363" marR="0" lvl="0" indent="-487363" algn="ctr" defTabSz="13001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cs typeface="Times New Roman" pitchFamily="18" charset="0"/>
                        </a:rPr>
                        <a:t>%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  <a:cs typeface="Times New Roman" pitchFamily="18" charset="0"/>
                      </a:endParaRPr>
                    </a:p>
                    <a:p>
                      <a:pPr marL="487363" marR="0" lvl="0" indent="-487363" algn="ctr" defTabSz="13001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cs typeface="Times New Roman" pitchFamily="18" charset="0"/>
                        </a:rPr>
                        <a:t>(n=802)</a:t>
                      </a:r>
                      <a:endParaRPr kumimoji="0" lang="en-US" altLang="en-US" sz="4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marL="64291" marR="64291" marT="32146" marB="321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 marL="487363" indent="-487363" defTabSz="1300163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6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1pPr>
                      <a:lvl2pPr marL="742950" indent="-285750" defTabSz="1300163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2pPr>
                      <a:lvl3pPr marL="1143000" indent="-228600" defTabSz="1300163" eaLnBrk="0" hangingPunct="0">
                        <a:spcBef>
                          <a:spcPct val="20000"/>
                        </a:spcBef>
                        <a:buClr>
                          <a:srgbClr val="8D89A4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3pPr>
                      <a:lvl4pPr marL="1600200" indent="-228600" defTabSz="1300163" eaLnBrk="0" hangingPunct="0">
                        <a:spcBef>
                          <a:spcPct val="20000"/>
                        </a:spcBef>
                        <a:buClr>
                          <a:srgbClr val="748560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4pPr>
                      <a:lvl5pPr marL="2057400" indent="-228600" defTabSz="1300163" eaLnBrk="0" hangingPunct="0">
                        <a:spcBef>
                          <a:spcPct val="20000"/>
                        </a:spcBef>
                        <a:buClr>
                          <a:srgbClr val="9E927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5pPr>
                      <a:lvl6pPr marL="2514600" indent="-228600" defTabSz="1300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E927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6pPr>
                      <a:lvl7pPr marL="2971800" indent="-228600" defTabSz="1300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E927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7pPr>
                      <a:lvl8pPr marL="3429000" indent="-228600" defTabSz="1300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E927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8pPr>
                      <a:lvl9pPr marL="3886200" indent="-228600" defTabSz="1300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E927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9pPr>
                    </a:lstStyle>
                    <a:p>
                      <a:pPr marL="487363" marR="0" lvl="0" indent="-487363" algn="l" defTabSz="13001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cs typeface="Times New Roman" pitchFamily="18" charset="0"/>
                        </a:rPr>
                        <a:t>Active   </a:t>
                      </a:r>
                      <a:endParaRPr kumimoji="0" lang="en-US" altLang="en-US" sz="4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marL="64291" marR="64291" marT="32146" marB="321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87363" indent="-487363" defTabSz="1300163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6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1pPr>
                      <a:lvl2pPr marL="742950" indent="-285750" defTabSz="1300163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2pPr>
                      <a:lvl3pPr marL="1143000" indent="-228600" defTabSz="1300163" eaLnBrk="0" hangingPunct="0">
                        <a:spcBef>
                          <a:spcPct val="20000"/>
                        </a:spcBef>
                        <a:buClr>
                          <a:srgbClr val="8D89A4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3pPr>
                      <a:lvl4pPr marL="1600200" indent="-228600" defTabSz="1300163" eaLnBrk="0" hangingPunct="0">
                        <a:spcBef>
                          <a:spcPct val="20000"/>
                        </a:spcBef>
                        <a:buClr>
                          <a:srgbClr val="748560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4pPr>
                      <a:lvl5pPr marL="2057400" indent="-228600" defTabSz="1300163" eaLnBrk="0" hangingPunct="0">
                        <a:spcBef>
                          <a:spcPct val="20000"/>
                        </a:spcBef>
                        <a:buClr>
                          <a:srgbClr val="9E927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5pPr>
                      <a:lvl6pPr marL="2514600" indent="-228600" defTabSz="1300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E927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6pPr>
                      <a:lvl7pPr marL="2971800" indent="-228600" defTabSz="1300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E927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7pPr>
                      <a:lvl8pPr marL="3429000" indent="-228600" defTabSz="1300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E927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8pPr>
                      <a:lvl9pPr marL="3886200" indent="-228600" defTabSz="1300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E927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9pPr>
                    </a:lstStyle>
                    <a:p>
                      <a:pPr marL="487363" marR="0" lvl="0" indent="-487363" algn="ctr" defTabSz="13001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cs typeface="Times New Roman" pitchFamily="18" charset="0"/>
                        </a:rPr>
                        <a:t>75</a:t>
                      </a:r>
                      <a:endParaRPr kumimoji="0" lang="en-US" altLang="en-US" sz="4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87363" indent="-487363" defTabSz="1300163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6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1pPr>
                      <a:lvl2pPr marL="742950" indent="-285750" defTabSz="1300163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2pPr>
                      <a:lvl3pPr marL="1143000" indent="-228600" defTabSz="1300163" eaLnBrk="0" hangingPunct="0">
                        <a:spcBef>
                          <a:spcPct val="20000"/>
                        </a:spcBef>
                        <a:buClr>
                          <a:srgbClr val="8D89A4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3pPr>
                      <a:lvl4pPr marL="1600200" indent="-228600" defTabSz="1300163" eaLnBrk="0" hangingPunct="0">
                        <a:spcBef>
                          <a:spcPct val="20000"/>
                        </a:spcBef>
                        <a:buClr>
                          <a:srgbClr val="748560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4pPr>
                      <a:lvl5pPr marL="2057400" indent="-228600" defTabSz="1300163" eaLnBrk="0" hangingPunct="0">
                        <a:spcBef>
                          <a:spcPct val="20000"/>
                        </a:spcBef>
                        <a:buClr>
                          <a:srgbClr val="9E927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5pPr>
                      <a:lvl6pPr marL="2514600" indent="-228600" defTabSz="1300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E927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6pPr>
                      <a:lvl7pPr marL="2971800" indent="-228600" defTabSz="1300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E927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7pPr>
                      <a:lvl8pPr marL="3429000" indent="-228600" defTabSz="1300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E927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8pPr>
                      <a:lvl9pPr marL="3886200" indent="-228600" defTabSz="1300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E927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9pPr>
                    </a:lstStyle>
                    <a:p>
                      <a:pPr marL="487363" marR="0" lvl="0" indent="-487363" algn="ctr" defTabSz="13001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cs typeface="Times New Roman" pitchFamily="18" charset="0"/>
                        </a:rPr>
                        <a:t>72</a:t>
                      </a:r>
                      <a:endParaRPr kumimoji="0" lang="en-US" altLang="en-US" sz="4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 marL="487363" indent="-487363" defTabSz="1300163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6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1pPr>
                      <a:lvl2pPr marL="742950" indent="-285750" defTabSz="1300163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2pPr>
                      <a:lvl3pPr marL="1143000" indent="-228600" defTabSz="1300163" eaLnBrk="0" hangingPunct="0">
                        <a:spcBef>
                          <a:spcPct val="20000"/>
                        </a:spcBef>
                        <a:buClr>
                          <a:srgbClr val="8D89A4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3pPr>
                      <a:lvl4pPr marL="1600200" indent="-228600" defTabSz="1300163" eaLnBrk="0" hangingPunct="0">
                        <a:spcBef>
                          <a:spcPct val="20000"/>
                        </a:spcBef>
                        <a:buClr>
                          <a:srgbClr val="748560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4pPr>
                      <a:lvl5pPr marL="2057400" indent="-228600" defTabSz="1300163" eaLnBrk="0" hangingPunct="0">
                        <a:spcBef>
                          <a:spcPct val="20000"/>
                        </a:spcBef>
                        <a:buClr>
                          <a:srgbClr val="9E927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5pPr>
                      <a:lvl6pPr marL="2514600" indent="-228600" defTabSz="1300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E927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6pPr>
                      <a:lvl7pPr marL="2971800" indent="-228600" defTabSz="1300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E927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7pPr>
                      <a:lvl8pPr marL="3429000" indent="-228600" defTabSz="1300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E927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8pPr>
                      <a:lvl9pPr marL="3886200" indent="-228600" defTabSz="1300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E927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9pPr>
                    </a:lstStyle>
                    <a:p>
                      <a:pPr marL="487363" marR="0" lvl="0" indent="-487363" algn="l" defTabSz="13001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cs typeface="Times New Roman" pitchFamily="18" charset="0"/>
                        </a:rPr>
                        <a:t>Inactive   </a:t>
                      </a:r>
                      <a:endParaRPr kumimoji="0" lang="en-US" altLang="en-US" sz="4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marL="64291" marR="64291" marT="32146" marB="321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87363" indent="-487363" defTabSz="1300163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6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1pPr>
                      <a:lvl2pPr marL="742950" indent="-285750" defTabSz="1300163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2pPr>
                      <a:lvl3pPr marL="1143000" indent="-228600" defTabSz="1300163" eaLnBrk="0" hangingPunct="0">
                        <a:spcBef>
                          <a:spcPct val="20000"/>
                        </a:spcBef>
                        <a:buClr>
                          <a:srgbClr val="8D89A4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3pPr>
                      <a:lvl4pPr marL="1600200" indent="-228600" defTabSz="1300163" eaLnBrk="0" hangingPunct="0">
                        <a:spcBef>
                          <a:spcPct val="20000"/>
                        </a:spcBef>
                        <a:buClr>
                          <a:srgbClr val="748560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4pPr>
                      <a:lvl5pPr marL="2057400" indent="-228600" defTabSz="1300163" eaLnBrk="0" hangingPunct="0">
                        <a:spcBef>
                          <a:spcPct val="20000"/>
                        </a:spcBef>
                        <a:buClr>
                          <a:srgbClr val="9E927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5pPr>
                      <a:lvl6pPr marL="2514600" indent="-228600" defTabSz="1300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E927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6pPr>
                      <a:lvl7pPr marL="2971800" indent="-228600" defTabSz="1300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E927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7pPr>
                      <a:lvl8pPr marL="3429000" indent="-228600" defTabSz="1300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E927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8pPr>
                      <a:lvl9pPr marL="3886200" indent="-228600" defTabSz="1300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E927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9pPr>
                    </a:lstStyle>
                    <a:p>
                      <a:pPr marL="487363" marR="0" lvl="0" indent="-487363" algn="ctr" defTabSz="13001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cs typeface="Times New Roman" pitchFamily="18" charset="0"/>
                        </a:rPr>
                        <a:t>  2</a:t>
                      </a:r>
                      <a:endParaRPr kumimoji="0" lang="en-US" altLang="en-US" sz="4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87363" indent="-487363" defTabSz="1300163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6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1pPr>
                      <a:lvl2pPr marL="742950" indent="-285750" defTabSz="1300163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2pPr>
                      <a:lvl3pPr marL="1143000" indent="-228600" defTabSz="1300163" eaLnBrk="0" hangingPunct="0">
                        <a:spcBef>
                          <a:spcPct val="20000"/>
                        </a:spcBef>
                        <a:buClr>
                          <a:srgbClr val="8D89A4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3pPr>
                      <a:lvl4pPr marL="1600200" indent="-228600" defTabSz="1300163" eaLnBrk="0" hangingPunct="0">
                        <a:spcBef>
                          <a:spcPct val="20000"/>
                        </a:spcBef>
                        <a:buClr>
                          <a:srgbClr val="748560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4pPr>
                      <a:lvl5pPr marL="2057400" indent="-228600" defTabSz="1300163" eaLnBrk="0" hangingPunct="0">
                        <a:spcBef>
                          <a:spcPct val="20000"/>
                        </a:spcBef>
                        <a:buClr>
                          <a:srgbClr val="9E927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5pPr>
                      <a:lvl6pPr marL="2514600" indent="-228600" defTabSz="1300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E927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6pPr>
                      <a:lvl7pPr marL="2971800" indent="-228600" defTabSz="1300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E927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7pPr>
                      <a:lvl8pPr marL="3429000" indent="-228600" defTabSz="1300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E927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8pPr>
                      <a:lvl9pPr marL="3886200" indent="-228600" defTabSz="1300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E927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9pPr>
                    </a:lstStyle>
                    <a:p>
                      <a:pPr marL="487363" marR="0" lvl="0" indent="-487363" algn="ctr" defTabSz="13001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cs typeface="Times New Roman" pitchFamily="18" charset="0"/>
                        </a:rPr>
                        <a:t>  3</a:t>
                      </a:r>
                      <a:endParaRPr kumimoji="0" lang="en-US" altLang="en-US" sz="4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>
                      <a:lvl1pPr marL="487363" indent="-487363" defTabSz="1300163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6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1pPr>
                      <a:lvl2pPr marL="742950" indent="-285750" defTabSz="1300163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2pPr>
                      <a:lvl3pPr marL="1143000" indent="-228600" defTabSz="1300163" eaLnBrk="0" hangingPunct="0">
                        <a:spcBef>
                          <a:spcPct val="20000"/>
                        </a:spcBef>
                        <a:buClr>
                          <a:srgbClr val="8D89A4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3pPr>
                      <a:lvl4pPr marL="1600200" indent="-228600" defTabSz="1300163" eaLnBrk="0" hangingPunct="0">
                        <a:spcBef>
                          <a:spcPct val="20000"/>
                        </a:spcBef>
                        <a:buClr>
                          <a:srgbClr val="748560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4pPr>
                      <a:lvl5pPr marL="2057400" indent="-228600" defTabSz="1300163" eaLnBrk="0" hangingPunct="0">
                        <a:spcBef>
                          <a:spcPct val="20000"/>
                        </a:spcBef>
                        <a:buClr>
                          <a:srgbClr val="9E927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5pPr>
                      <a:lvl6pPr marL="2514600" indent="-228600" defTabSz="1300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E927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6pPr>
                      <a:lvl7pPr marL="2971800" indent="-228600" defTabSz="1300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E927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7pPr>
                      <a:lvl8pPr marL="3429000" indent="-228600" defTabSz="1300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E927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8pPr>
                      <a:lvl9pPr marL="3886200" indent="-228600" defTabSz="1300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E927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9pPr>
                    </a:lstStyle>
                    <a:p>
                      <a:pPr marL="487363" marR="0" lvl="0" indent="-487363" algn="l" defTabSz="13001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cs typeface="Times New Roman" pitchFamily="18" charset="0"/>
                        </a:rPr>
                        <a:t>Retired   </a:t>
                      </a:r>
                      <a:endParaRPr kumimoji="0" lang="en-US" altLang="en-US" sz="4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marL="64291" marR="64291" marT="32146" marB="321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87363" indent="-487363" defTabSz="1300163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6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1pPr>
                      <a:lvl2pPr marL="742950" indent="-285750" defTabSz="1300163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2pPr>
                      <a:lvl3pPr marL="1143000" indent="-228600" defTabSz="1300163" eaLnBrk="0" hangingPunct="0">
                        <a:spcBef>
                          <a:spcPct val="20000"/>
                        </a:spcBef>
                        <a:buClr>
                          <a:srgbClr val="8D89A4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3pPr>
                      <a:lvl4pPr marL="1600200" indent="-228600" defTabSz="1300163" eaLnBrk="0" hangingPunct="0">
                        <a:spcBef>
                          <a:spcPct val="20000"/>
                        </a:spcBef>
                        <a:buClr>
                          <a:srgbClr val="748560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4pPr>
                      <a:lvl5pPr marL="2057400" indent="-228600" defTabSz="1300163" eaLnBrk="0" hangingPunct="0">
                        <a:spcBef>
                          <a:spcPct val="20000"/>
                        </a:spcBef>
                        <a:buClr>
                          <a:srgbClr val="9E927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5pPr>
                      <a:lvl6pPr marL="2514600" indent="-228600" defTabSz="1300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E927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6pPr>
                      <a:lvl7pPr marL="2971800" indent="-228600" defTabSz="1300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E927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7pPr>
                      <a:lvl8pPr marL="3429000" indent="-228600" defTabSz="1300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E927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8pPr>
                      <a:lvl9pPr marL="3886200" indent="-228600" defTabSz="1300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E927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9pPr>
                    </a:lstStyle>
                    <a:p>
                      <a:pPr marL="487363" marR="0" lvl="0" indent="-487363" algn="ctr" defTabSz="13001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cs typeface="Times New Roman" pitchFamily="18" charset="0"/>
                        </a:rPr>
                        <a:t>0.2</a:t>
                      </a:r>
                      <a:endParaRPr kumimoji="0" lang="en-US" altLang="en-US" sz="4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87363" indent="-487363" defTabSz="1300163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6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1pPr>
                      <a:lvl2pPr marL="742950" indent="-285750" defTabSz="1300163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2pPr>
                      <a:lvl3pPr marL="1143000" indent="-228600" defTabSz="1300163" eaLnBrk="0" hangingPunct="0">
                        <a:spcBef>
                          <a:spcPct val="20000"/>
                        </a:spcBef>
                        <a:buClr>
                          <a:srgbClr val="8D89A4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3pPr>
                      <a:lvl4pPr marL="1600200" indent="-228600" defTabSz="1300163" eaLnBrk="0" hangingPunct="0">
                        <a:spcBef>
                          <a:spcPct val="20000"/>
                        </a:spcBef>
                        <a:buClr>
                          <a:srgbClr val="748560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4pPr>
                      <a:lvl5pPr marL="2057400" indent="-228600" defTabSz="1300163" eaLnBrk="0" hangingPunct="0">
                        <a:spcBef>
                          <a:spcPct val="20000"/>
                        </a:spcBef>
                        <a:buClr>
                          <a:srgbClr val="9E927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5pPr>
                      <a:lvl6pPr marL="2514600" indent="-228600" defTabSz="1300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E927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6pPr>
                      <a:lvl7pPr marL="2971800" indent="-228600" defTabSz="1300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E927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7pPr>
                      <a:lvl8pPr marL="3429000" indent="-228600" defTabSz="1300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E927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8pPr>
                      <a:lvl9pPr marL="3886200" indent="-228600" defTabSz="1300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E927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9pPr>
                    </a:lstStyle>
                    <a:p>
                      <a:pPr marL="487363" marR="0" lvl="0" indent="-487363" algn="ctr" defTabSz="13001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cs typeface="Times New Roman" pitchFamily="18" charset="0"/>
                        </a:rPr>
                        <a:t>  2</a:t>
                      </a:r>
                      <a:endParaRPr kumimoji="0" lang="en-US" altLang="en-US" sz="4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1850">
                <a:tc>
                  <a:txBody>
                    <a:bodyPr/>
                    <a:lstStyle>
                      <a:lvl1pPr marL="487363" indent="-487363" defTabSz="1300163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6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1pPr>
                      <a:lvl2pPr marL="742950" indent="-285750" defTabSz="1300163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2pPr>
                      <a:lvl3pPr marL="1143000" indent="-228600" defTabSz="1300163" eaLnBrk="0" hangingPunct="0">
                        <a:spcBef>
                          <a:spcPct val="20000"/>
                        </a:spcBef>
                        <a:buClr>
                          <a:srgbClr val="8D89A4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3pPr>
                      <a:lvl4pPr marL="1600200" indent="-228600" defTabSz="1300163" eaLnBrk="0" hangingPunct="0">
                        <a:spcBef>
                          <a:spcPct val="20000"/>
                        </a:spcBef>
                        <a:buClr>
                          <a:srgbClr val="748560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4pPr>
                      <a:lvl5pPr marL="2057400" indent="-228600" defTabSz="1300163" eaLnBrk="0" hangingPunct="0">
                        <a:spcBef>
                          <a:spcPct val="20000"/>
                        </a:spcBef>
                        <a:buClr>
                          <a:srgbClr val="9E927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5pPr>
                      <a:lvl6pPr marL="2514600" indent="-228600" defTabSz="1300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E927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6pPr>
                      <a:lvl7pPr marL="2971800" indent="-228600" defTabSz="1300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E927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7pPr>
                      <a:lvl8pPr marL="3429000" indent="-228600" defTabSz="1300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E927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8pPr>
                      <a:lvl9pPr marL="3886200" indent="-228600" defTabSz="1300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E927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9pPr>
                    </a:lstStyle>
                    <a:p>
                      <a:pPr marL="487363" marR="0" lvl="0" indent="-487363" algn="l" defTabSz="13001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cs typeface="Times New Roman" pitchFamily="18" charset="0"/>
                        </a:rPr>
                        <a:t>Probation or other action but licensed with restrictions and able to practice</a:t>
                      </a:r>
                      <a:endParaRPr kumimoji="0" lang="en-US" altLang="en-US" sz="4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marL="64291" marR="64291" marT="32146" marB="321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87363" indent="-487363" defTabSz="1300163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6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1pPr>
                      <a:lvl2pPr marL="742950" indent="-285750" defTabSz="1300163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2pPr>
                      <a:lvl3pPr marL="1143000" indent="-228600" defTabSz="1300163" eaLnBrk="0" hangingPunct="0">
                        <a:spcBef>
                          <a:spcPct val="20000"/>
                        </a:spcBef>
                        <a:buClr>
                          <a:srgbClr val="8D89A4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3pPr>
                      <a:lvl4pPr marL="1600200" indent="-228600" defTabSz="1300163" eaLnBrk="0" hangingPunct="0">
                        <a:spcBef>
                          <a:spcPct val="20000"/>
                        </a:spcBef>
                        <a:buClr>
                          <a:srgbClr val="748560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4pPr>
                      <a:lvl5pPr marL="2057400" indent="-228600" defTabSz="1300163" eaLnBrk="0" hangingPunct="0">
                        <a:spcBef>
                          <a:spcPct val="20000"/>
                        </a:spcBef>
                        <a:buClr>
                          <a:srgbClr val="9E927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5pPr>
                      <a:lvl6pPr marL="2514600" indent="-228600" defTabSz="1300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E927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6pPr>
                      <a:lvl7pPr marL="2971800" indent="-228600" defTabSz="1300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E927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7pPr>
                      <a:lvl8pPr marL="3429000" indent="-228600" defTabSz="1300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E927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8pPr>
                      <a:lvl9pPr marL="3886200" indent="-228600" defTabSz="1300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E927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9pPr>
                    </a:lstStyle>
                    <a:p>
                      <a:pPr marL="487363" marR="0" lvl="0" indent="-487363" algn="ctr" defTabSz="13001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cs typeface="Times New Roman" pitchFamily="18" charset="0"/>
                        </a:rPr>
                        <a:t>  8</a:t>
                      </a:r>
                      <a:endParaRPr kumimoji="0" lang="en-US" altLang="en-US" sz="4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87363" indent="-487363" defTabSz="1300163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6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1pPr>
                      <a:lvl2pPr marL="742950" indent="-285750" defTabSz="1300163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2pPr>
                      <a:lvl3pPr marL="1143000" indent="-228600" defTabSz="1300163" eaLnBrk="0" hangingPunct="0">
                        <a:spcBef>
                          <a:spcPct val="20000"/>
                        </a:spcBef>
                        <a:buClr>
                          <a:srgbClr val="8D89A4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3pPr>
                      <a:lvl4pPr marL="1600200" indent="-228600" defTabSz="1300163" eaLnBrk="0" hangingPunct="0">
                        <a:spcBef>
                          <a:spcPct val="20000"/>
                        </a:spcBef>
                        <a:buClr>
                          <a:srgbClr val="748560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4pPr>
                      <a:lvl5pPr marL="2057400" indent="-228600" defTabSz="1300163" eaLnBrk="0" hangingPunct="0">
                        <a:spcBef>
                          <a:spcPct val="20000"/>
                        </a:spcBef>
                        <a:buClr>
                          <a:srgbClr val="9E927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5pPr>
                      <a:lvl6pPr marL="2514600" indent="-228600" defTabSz="1300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E927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6pPr>
                      <a:lvl7pPr marL="2971800" indent="-228600" defTabSz="1300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E927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7pPr>
                      <a:lvl8pPr marL="3429000" indent="-228600" defTabSz="1300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E927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8pPr>
                      <a:lvl9pPr marL="3886200" indent="-228600" defTabSz="1300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E927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9pPr>
                    </a:lstStyle>
                    <a:p>
                      <a:pPr marL="487363" marR="0" lvl="0" indent="-487363" algn="ctr" defTabSz="13001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cs typeface="Times New Roman" pitchFamily="18" charset="0"/>
                        </a:rPr>
                        <a:t>  5</a:t>
                      </a:r>
                      <a:endParaRPr kumimoji="0" lang="en-US" altLang="en-US" sz="4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 marL="487363" indent="-487363" defTabSz="1300163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6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1pPr>
                      <a:lvl2pPr marL="742950" indent="-285750" defTabSz="1300163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2pPr>
                      <a:lvl3pPr marL="1143000" indent="-228600" defTabSz="1300163" eaLnBrk="0" hangingPunct="0">
                        <a:spcBef>
                          <a:spcPct val="20000"/>
                        </a:spcBef>
                        <a:buClr>
                          <a:srgbClr val="8D89A4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3pPr>
                      <a:lvl4pPr marL="1600200" indent="-228600" defTabSz="1300163" eaLnBrk="0" hangingPunct="0">
                        <a:spcBef>
                          <a:spcPct val="20000"/>
                        </a:spcBef>
                        <a:buClr>
                          <a:srgbClr val="748560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4pPr>
                      <a:lvl5pPr marL="2057400" indent="-228600" defTabSz="1300163" eaLnBrk="0" hangingPunct="0">
                        <a:spcBef>
                          <a:spcPct val="20000"/>
                        </a:spcBef>
                        <a:buClr>
                          <a:srgbClr val="9E927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5pPr>
                      <a:lvl6pPr marL="2514600" indent="-228600" defTabSz="1300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E927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6pPr>
                      <a:lvl7pPr marL="2971800" indent="-228600" defTabSz="1300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E927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7pPr>
                      <a:lvl8pPr marL="3429000" indent="-228600" defTabSz="1300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E927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8pPr>
                      <a:lvl9pPr marL="3886200" indent="-228600" defTabSz="1300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E927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9pPr>
                    </a:lstStyle>
                    <a:p>
                      <a:pPr marL="487363" marR="0" lvl="0" indent="-487363" algn="l" defTabSz="13001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cs typeface="Times New Roman" pitchFamily="18" charset="0"/>
                        </a:rPr>
                        <a:t>Revoked  (no license)</a:t>
                      </a:r>
                      <a:endParaRPr kumimoji="0" lang="en-US" altLang="en-US" sz="4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marL="64291" marR="64291" marT="32146" marB="321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87363" indent="-487363" defTabSz="1300163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6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1pPr>
                      <a:lvl2pPr marL="742950" indent="-285750" defTabSz="1300163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2pPr>
                      <a:lvl3pPr marL="1143000" indent="-228600" defTabSz="1300163" eaLnBrk="0" hangingPunct="0">
                        <a:spcBef>
                          <a:spcPct val="20000"/>
                        </a:spcBef>
                        <a:buClr>
                          <a:srgbClr val="8D89A4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3pPr>
                      <a:lvl4pPr marL="1600200" indent="-228600" defTabSz="1300163" eaLnBrk="0" hangingPunct="0">
                        <a:spcBef>
                          <a:spcPct val="20000"/>
                        </a:spcBef>
                        <a:buClr>
                          <a:srgbClr val="748560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4pPr>
                      <a:lvl5pPr marL="2057400" indent="-228600" defTabSz="1300163" eaLnBrk="0" hangingPunct="0">
                        <a:spcBef>
                          <a:spcPct val="20000"/>
                        </a:spcBef>
                        <a:buClr>
                          <a:srgbClr val="9E927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5pPr>
                      <a:lvl6pPr marL="2514600" indent="-228600" defTabSz="1300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E927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6pPr>
                      <a:lvl7pPr marL="2971800" indent="-228600" defTabSz="1300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E927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7pPr>
                      <a:lvl8pPr marL="3429000" indent="-228600" defTabSz="1300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E927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8pPr>
                      <a:lvl9pPr marL="3886200" indent="-228600" defTabSz="1300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E927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9pPr>
                    </a:lstStyle>
                    <a:p>
                      <a:pPr marL="487363" marR="0" lvl="0" indent="-487363" algn="ctr" defTabSz="13001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cs typeface="Times New Roman" pitchFamily="18" charset="0"/>
                        </a:rPr>
                        <a:t> 0.2</a:t>
                      </a:r>
                      <a:endParaRPr kumimoji="0" lang="en-US" altLang="en-US" sz="4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87363" indent="-487363" defTabSz="1300163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6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1pPr>
                      <a:lvl2pPr marL="742950" indent="-285750" defTabSz="1300163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2pPr>
                      <a:lvl3pPr marL="1143000" indent="-228600" defTabSz="1300163" eaLnBrk="0" hangingPunct="0">
                        <a:spcBef>
                          <a:spcPct val="20000"/>
                        </a:spcBef>
                        <a:buClr>
                          <a:srgbClr val="8D89A4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3pPr>
                      <a:lvl4pPr marL="1600200" indent="-228600" defTabSz="1300163" eaLnBrk="0" hangingPunct="0">
                        <a:spcBef>
                          <a:spcPct val="20000"/>
                        </a:spcBef>
                        <a:buClr>
                          <a:srgbClr val="748560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4pPr>
                      <a:lvl5pPr marL="2057400" indent="-228600" defTabSz="1300163" eaLnBrk="0" hangingPunct="0">
                        <a:spcBef>
                          <a:spcPct val="20000"/>
                        </a:spcBef>
                        <a:buClr>
                          <a:srgbClr val="9E927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5pPr>
                      <a:lvl6pPr marL="2514600" indent="-228600" defTabSz="1300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E927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6pPr>
                      <a:lvl7pPr marL="2971800" indent="-228600" defTabSz="1300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E927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7pPr>
                      <a:lvl8pPr marL="3429000" indent="-228600" defTabSz="1300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E927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8pPr>
                      <a:lvl9pPr marL="3886200" indent="-228600" defTabSz="1300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E927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9pPr>
                    </a:lstStyle>
                    <a:p>
                      <a:pPr marL="487363" marR="0" lvl="0" indent="-487363" algn="ctr" defTabSz="13001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cs typeface="Times New Roman" pitchFamily="18" charset="0"/>
                        </a:rPr>
                        <a:t>  4</a:t>
                      </a:r>
                      <a:endParaRPr kumimoji="0" lang="en-US" altLang="en-US" sz="4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2912" name="Text Box 32"/>
          <p:cNvSpPr txBox="1">
            <a:spLocks noChangeArrowheads="1"/>
          </p:cNvSpPr>
          <p:nvPr/>
        </p:nvSpPr>
        <p:spPr bwMode="auto">
          <a:xfrm>
            <a:off x="533400" y="381000"/>
            <a:ext cx="6643688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4291" tIns="32146" rIns="64291" bIns="32146">
            <a:spAutoFit/>
          </a:bodyPr>
          <a:lstStyle>
            <a:lvl1pPr defTabSz="642938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522288" indent="-201613" defTabSz="642938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803275" indent="-160338" defTabSz="642938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125538" indent="-161925" defTabSz="642938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1446213" indent="-160338" defTabSz="642938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1903413" indent="-160338" defTabSz="64293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360613" indent="-160338" defTabSz="64293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2817813" indent="-160338" defTabSz="64293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275013" indent="-160338" defTabSz="64293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kumimoji="0" lang="en-US" altLang="en-US" sz="3800">
                <a:latin typeface="Times New Roman" pitchFamily="18" charset="0"/>
              </a:rPr>
              <a:t>Outcomes - Licensure Status</a:t>
            </a:r>
          </a:p>
        </p:txBody>
      </p:sp>
    </p:spTree>
    <p:extLst>
      <p:ext uri="{BB962C8B-B14F-4D97-AF65-F5344CB8AC3E}">
        <p14:creationId xmlns:p14="http://schemas.microsoft.com/office/powerpoint/2010/main" val="34347750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09600" y="457200"/>
            <a:ext cx="7315200" cy="838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 numCol="1" anchor="ctr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altLang="en-US" sz="4500" dirty="0"/>
              <a:t>Outcomes</a:t>
            </a:r>
            <a:r>
              <a:rPr lang="en-US" altLang="en-US" sz="4400" dirty="0"/>
              <a:t> – relapses, patient harm</a:t>
            </a:r>
          </a:p>
        </p:txBody>
      </p:sp>
      <p:graphicFrame>
        <p:nvGraphicFramePr>
          <p:cNvPr id="123929" name="Group 25"/>
          <p:cNvGraphicFramePr>
            <a:graphicFrameLocks noGrp="1"/>
          </p:cNvGraphicFramePr>
          <p:nvPr>
            <p:ph idx="4294967295"/>
          </p:nvPr>
        </p:nvGraphicFramePr>
        <p:xfrm>
          <a:off x="685800" y="1676400"/>
          <a:ext cx="7607300" cy="4156229"/>
        </p:xfrm>
        <a:graphic>
          <a:graphicData uri="http://schemas.openxmlformats.org/drawingml/2006/table">
            <a:tbl>
              <a:tblPr/>
              <a:tblGrid>
                <a:gridCol w="6696075"/>
                <a:gridCol w="911225"/>
              </a:tblGrid>
              <a:tr h="504825">
                <a:tc>
                  <a:txBody>
                    <a:bodyPr/>
                    <a:lstStyle>
                      <a:lvl1pPr marL="487363" indent="-487363" defTabSz="1300163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6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1pPr>
                      <a:lvl2pPr marL="742950" indent="-285750" defTabSz="1300163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2pPr>
                      <a:lvl3pPr marL="1143000" indent="-228600" defTabSz="1300163" eaLnBrk="0" hangingPunct="0">
                        <a:spcBef>
                          <a:spcPct val="20000"/>
                        </a:spcBef>
                        <a:buClr>
                          <a:srgbClr val="8D89A4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3pPr>
                      <a:lvl4pPr marL="1600200" indent="-228600" defTabSz="1300163" eaLnBrk="0" hangingPunct="0">
                        <a:spcBef>
                          <a:spcPct val="20000"/>
                        </a:spcBef>
                        <a:buClr>
                          <a:srgbClr val="748560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4pPr>
                      <a:lvl5pPr marL="2057400" indent="-228600" defTabSz="1300163" eaLnBrk="0" hangingPunct="0">
                        <a:spcBef>
                          <a:spcPct val="20000"/>
                        </a:spcBef>
                        <a:buClr>
                          <a:srgbClr val="9E927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5pPr>
                      <a:lvl6pPr marL="2514600" indent="-228600" defTabSz="1300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E927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6pPr>
                      <a:lvl7pPr marL="2971800" indent="-228600" defTabSz="1300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E927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7pPr>
                      <a:lvl8pPr marL="3429000" indent="-228600" defTabSz="1300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E927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8pPr>
                      <a:lvl9pPr marL="3886200" indent="-228600" defTabSz="1300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E927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9pPr>
                    </a:lstStyle>
                    <a:p>
                      <a:pPr marL="487363" marR="0" lvl="0" indent="-487363" algn="l" defTabSz="13001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n-US" sz="30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cs typeface="Times New Roman" pitchFamily="18" charset="0"/>
                        </a:rPr>
                        <a:t>Relapses</a:t>
                      </a:r>
                      <a:endParaRPr kumimoji="0" lang="en-US" altLang="en-US" sz="3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marL="64291" marR="64291" marT="32146" marB="321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87363" indent="-487363" defTabSz="1300163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6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1pPr>
                      <a:lvl2pPr marL="742950" indent="-285750" defTabSz="1300163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2pPr>
                      <a:lvl3pPr marL="1143000" indent="-228600" defTabSz="1300163" eaLnBrk="0" hangingPunct="0">
                        <a:spcBef>
                          <a:spcPct val="20000"/>
                        </a:spcBef>
                        <a:buClr>
                          <a:srgbClr val="8D89A4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3pPr>
                      <a:lvl4pPr marL="1600200" indent="-228600" defTabSz="1300163" eaLnBrk="0" hangingPunct="0">
                        <a:spcBef>
                          <a:spcPct val="20000"/>
                        </a:spcBef>
                        <a:buClr>
                          <a:srgbClr val="748560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4pPr>
                      <a:lvl5pPr marL="2057400" indent="-228600" defTabSz="1300163" eaLnBrk="0" hangingPunct="0">
                        <a:spcBef>
                          <a:spcPct val="20000"/>
                        </a:spcBef>
                        <a:buClr>
                          <a:srgbClr val="9E927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5pPr>
                      <a:lvl6pPr marL="2514600" indent="-228600" defTabSz="1300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E927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6pPr>
                      <a:lvl7pPr marL="2971800" indent="-228600" defTabSz="1300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E927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7pPr>
                      <a:lvl8pPr marL="3429000" indent="-228600" defTabSz="1300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E927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8pPr>
                      <a:lvl9pPr marL="3886200" indent="-228600" defTabSz="1300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E927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9pPr>
                    </a:lstStyle>
                    <a:p>
                      <a:pPr marL="487363" marR="0" lvl="0" indent="-487363" algn="r" defTabSz="13001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cs typeface="Times New Roman" pitchFamily="18" charset="0"/>
                        </a:rPr>
                        <a:t>(n=904) %  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marL="64291" marR="64291" marT="32146" marB="321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1213">
                <a:tc>
                  <a:txBody>
                    <a:bodyPr/>
                    <a:lstStyle>
                      <a:lvl1pPr marL="487363" indent="-487363" defTabSz="1300163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6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1pPr>
                      <a:lvl2pPr marL="742950" indent="-285750" defTabSz="1300163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2pPr>
                      <a:lvl3pPr marL="1143000" indent="-228600" defTabSz="1300163" eaLnBrk="0" hangingPunct="0">
                        <a:spcBef>
                          <a:spcPct val="20000"/>
                        </a:spcBef>
                        <a:buClr>
                          <a:srgbClr val="8D89A4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3pPr>
                      <a:lvl4pPr marL="1600200" indent="-228600" defTabSz="1300163" eaLnBrk="0" hangingPunct="0">
                        <a:spcBef>
                          <a:spcPct val="20000"/>
                        </a:spcBef>
                        <a:buClr>
                          <a:srgbClr val="748560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4pPr>
                      <a:lvl5pPr marL="2057400" indent="-228600" defTabSz="1300163" eaLnBrk="0" hangingPunct="0">
                        <a:spcBef>
                          <a:spcPct val="20000"/>
                        </a:spcBef>
                        <a:buClr>
                          <a:srgbClr val="9E927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5pPr>
                      <a:lvl6pPr marL="2514600" indent="-228600" defTabSz="1300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E927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6pPr>
                      <a:lvl7pPr marL="2971800" indent="-228600" defTabSz="1300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E927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7pPr>
                      <a:lvl8pPr marL="3429000" indent="-228600" defTabSz="1300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E927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8pPr>
                      <a:lvl9pPr marL="3886200" indent="-228600" defTabSz="1300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E927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9pPr>
                    </a:lstStyle>
                    <a:p>
                      <a:pPr marL="487363" marR="0" lvl="0" indent="-487363" algn="l" defTabSz="13001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cs typeface="Times New Roman" pitchFamily="18" charset="0"/>
                        </a:rPr>
                        <a:t>Relapse “behavior” </a:t>
                      </a:r>
                      <a:r>
                        <a:rPr kumimoji="0" lang="en-US" altLang="en-US" sz="20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cs typeface="Times New Roman" pitchFamily="18" charset="0"/>
                        </a:rPr>
                        <a:t>without</a:t>
                      </a: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cs typeface="Times New Roman" pitchFamily="18" charset="0"/>
                        </a:rPr>
                        <a:t> illicit drug or alcohol use (i.e., dishonesty, failing to attend meetings, angry outbursts, etc.</a:t>
                      </a: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marL="64291" marR="64291" marT="32146" marB="321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87363" indent="-487363" defTabSz="1300163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6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1pPr>
                      <a:lvl2pPr marL="742950" indent="-285750" defTabSz="1300163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2pPr>
                      <a:lvl3pPr marL="1143000" indent="-228600" defTabSz="1300163" eaLnBrk="0" hangingPunct="0">
                        <a:spcBef>
                          <a:spcPct val="20000"/>
                        </a:spcBef>
                        <a:buClr>
                          <a:srgbClr val="8D89A4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3pPr>
                      <a:lvl4pPr marL="1600200" indent="-228600" defTabSz="1300163" eaLnBrk="0" hangingPunct="0">
                        <a:spcBef>
                          <a:spcPct val="20000"/>
                        </a:spcBef>
                        <a:buClr>
                          <a:srgbClr val="748560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4pPr>
                      <a:lvl5pPr marL="2057400" indent="-228600" defTabSz="1300163" eaLnBrk="0" hangingPunct="0">
                        <a:spcBef>
                          <a:spcPct val="20000"/>
                        </a:spcBef>
                        <a:buClr>
                          <a:srgbClr val="9E927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5pPr>
                      <a:lvl6pPr marL="2514600" indent="-228600" defTabSz="1300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E927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6pPr>
                      <a:lvl7pPr marL="2971800" indent="-228600" defTabSz="1300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E927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7pPr>
                      <a:lvl8pPr marL="3429000" indent="-228600" defTabSz="1300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E927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8pPr>
                      <a:lvl9pPr marL="3886200" indent="-228600" defTabSz="1300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E927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9pPr>
                    </a:lstStyle>
                    <a:p>
                      <a:pPr marL="487363" marR="0" lvl="0" indent="-487363" algn="r" defTabSz="13001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cs typeface="Times New Roman" pitchFamily="18" charset="0"/>
                        </a:rPr>
                        <a:t>15</a:t>
                      </a:r>
                      <a:endParaRPr kumimoji="0" lang="en-US" alt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8025">
                <a:tc>
                  <a:txBody>
                    <a:bodyPr/>
                    <a:lstStyle>
                      <a:lvl1pPr marL="487363" indent="-487363" defTabSz="1300163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6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1pPr>
                      <a:lvl2pPr marL="742950" indent="-285750" defTabSz="1300163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2pPr>
                      <a:lvl3pPr marL="1143000" indent="-228600" defTabSz="1300163" eaLnBrk="0" hangingPunct="0">
                        <a:spcBef>
                          <a:spcPct val="20000"/>
                        </a:spcBef>
                        <a:buClr>
                          <a:srgbClr val="8D89A4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3pPr>
                      <a:lvl4pPr marL="1600200" indent="-228600" defTabSz="1300163" eaLnBrk="0" hangingPunct="0">
                        <a:spcBef>
                          <a:spcPct val="20000"/>
                        </a:spcBef>
                        <a:buClr>
                          <a:srgbClr val="748560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4pPr>
                      <a:lvl5pPr marL="2057400" indent="-228600" defTabSz="1300163" eaLnBrk="0" hangingPunct="0">
                        <a:spcBef>
                          <a:spcPct val="20000"/>
                        </a:spcBef>
                        <a:buClr>
                          <a:srgbClr val="9E927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5pPr>
                      <a:lvl6pPr marL="2514600" indent="-228600" defTabSz="1300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E927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6pPr>
                      <a:lvl7pPr marL="2971800" indent="-228600" defTabSz="1300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E927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7pPr>
                      <a:lvl8pPr marL="3429000" indent="-228600" defTabSz="1300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E927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8pPr>
                      <a:lvl9pPr marL="3886200" indent="-228600" defTabSz="1300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E927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9pPr>
                    </a:lstStyle>
                    <a:p>
                      <a:pPr marL="487363" marR="0" lvl="0" indent="-487363" algn="l" defTabSz="13001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cs typeface="Times New Roman" pitchFamily="18" charset="0"/>
                        </a:rPr>
                        <a:t>b. Relapse </a:t>
                      </a:r>
                      <a:r>
                        <a:rPr kumimoji="0" lang="en-US" altLang="en-US" sz="20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cs typeface="Times New Roman" pitchFamily="18" charset="0"/>
                        </a:rPr>
                        <a:t>with</a:t>
                      </a: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cs typeface="Times New Roman" pitchFamily="18" charset="0"/>
                        </a:rPr>
                        <a:t> illicit drug or alcohol use outside the context of active medical practice, on call duties, etc. </a:t>
                      </a: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marL="64291" marR="64291" marT="32146" marB="321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87363" indent="-487363" defTabSz="1300163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6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1pPr>
                      <a:lvl2pPr marL="742950" indent="-285750" defTabSz="1300163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2pPr>
                      <a:lvl3pPr marL="1143000" indent="-228600" defTabSz="1300163" eaLnBrk="0" hangingPunct="0">
                        <a:spcBef>
                          <a:spcPct val="20000"/>
                        </a:spcBef>
                        <a:buClr>
                          <a:srgbClr val="8D89A4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3pPr>
                      <a:lvl4pPr marL="1600200" indent="-228600" defTabSz="1300163" eaLnBrk="0" hangingPunct="0">
                        <a:spcBef>
                          <a:spcPct val="20000"/>
                        </a:spcBef>
                        <a:buClr>
                          <a:srgbClr val="748560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4pPr>
                      <a:lvl5pPr marL="2057400" indent="-228600" defTabSz="1300163" eaLnBrk="0" hangingPunct="0">
                        <a:spcBef>
                          <a:spcPct val="20000"/>
                        </a:spcBef>
                        <a:buClr>
                          <a:srgbClr val="9E927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5pPr>
                      <a:lvl6pPr marL="2514600" indent="-228600" defTabSz="1300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E927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6pPr>
                      <a:lvl7pPr marL="2971800" indent="-228600" defTabSz="1300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E927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7pPr>
                      <a:lvl8pPr marL="3429000" indent="-228600" defTabSz="1300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E927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8pPr>
                      <a:lvl9pPr marL="3886200" indent="-228600" defTabSz="1300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E927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9pPr>
                    </a:lstStyle>
                    <a:p>
                      <a:pPr marL="487363" marR="0" lvl="0" indent="-487363" algn="r" defTabSz="13001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cs typeface="Times New Roman" pitchFamily="18" charset="0"/>
                        </a:rPr>
                        <a:t>16</a:t>
                      </a:r>
                      <a:endParaRPr kumimoji="0" lang="en-US" alt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1213">
                <a:tc>
                  <a:txBody>
                    <a:bodyPr/>
                    <a:lstStyle>
                      <a:lvl1pPr marL="487363" indent="-487363" defTabSz="1300163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6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1pPr>
                      <a:lvl2pPr marL="742950" indent="-285750" defTabSz="1300163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2pPr>
                      <a:lvl3pPr marL="1143000" indent="-228600" defTabSz="1300163" eaLnBrk="0" hangingPunct="0">
                        <a:spcBef>
                          <a:spcPct val="20000"/>
                        </a:spcBef>
                        <a:buClr>
                          <a:srgbClr val="8D89A4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3pPr>
                      <a:lvl4pPr marL="1600200" indent="-228600" defTabSz="1300163" eaLnBrk="0" hangingPunct="0">
                        <a:spcBef>
                          <a:spcPct val="20000"/>
                        </a:spcBef>
                        <a:buClr>
                          <a:srgbClr val="748560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4pPr>
                      <a:lvl5pPr marL="2057400" indent="-228600" defTabSz="1300163" eaLnBrk="0" hangingPunct="0">
                        <a:spcBef>
                          <a:spcPct val="20000"/>
                        </a:spcBef>
                        <a:buClr>
                          <a:srgbClr val="9E927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5pPr>
                      <a:lvl6pPr marL="2514600" indent="-228600" defTabSz="1300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E927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6pPr>
                      <a:lvl7pPr marL="2971800" indent="-228600" defTabSz="1300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E927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7pPr>
                      <a:lvl8pPr marL="3429000" indent="-228600" defTabSz="1300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E927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8pPr>
                      <a:lvl9pPr marL="3886200" indent="-228600" defTabSz="1300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E927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9pPr>
                    </a:lstStyle>
                    <a:p>
                      <a:pPr marL="487363" marR="0" lvl="0" indent="-487363" algn="l" defTabSz="13001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cs typeface="Times New Roman" pitchFamily="18" charset="0"/>
                        </a:rPr>
                        <a:t>c. Relapse </a:t>
                      </a:r>
                      <a:r>
                        <a:rPr kumimoji="0" lang="en-US" altLang="en-US" sz="20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cs typeface="Times New Roman" pitchFamily="18" charset="0"/>
                        </a:rPr>
                        <a:t>with</a:t>
                      </a: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cs typeface="Times New Roman" pitchFamily="18" charset="0"/>
                        </a:rPr>
                        <a:t> illicit drug or alcohol use directly affecting or potentially affecting medical practice (i.e., at work, on call, and/or unable to report to work)</a:t>
                      </a: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marL="64291" marR="64291" marT="32146" marB="321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87363" indent="-487363" defTabSz="1300163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6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1pPr>
                      <a:lvl2pPr marL="742950" indent="-285750" defTabSz="1300163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2pPr>
                      <a:lvl3pPr marL="1143000" indent="-228600" defTabSz="1300163" eaLnBrk="0" hangingPunct="0">
                        <a:spcBef>
                          <a:spcPct val="20000"/>
                        </a:spcBef>
                        <a:buClr>
                          <a:srgbClr val="8D89A4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3pPr>
                      <a:lvl4pPr marL="1600200" indent="-228600" defTabSz="1300163" eaLnBrk="0" hangingPunct="0">
                        <a:spcBef>
                          <a:spcPct val="20000"/>
                        </a:spcBef>
                        <a:buClr>
                          <a:srgbClr val="748560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4pPr>
                      <a:lvl5pPr marL="2057400" indent="-228600" defTabSz="1300163" eaLnBrk="0" hangingPunct="0">
                        <a:spcBef>
                          <a:spcPct val="20000"/>
                        </a:spcBef>
                        <a:buClr>
                          <a:srgbClr val="9E927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5pPr>
                      <a:lvl6pPr marL="2514600" indent="-228600" defTabSz="1300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E927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6pPr>
                      <a:lvl7pPr marL="2971800" indent="-228600" defTabSz="1300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E927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7pPr>
                      <a:lvl8pPr marL="3429000" indent="-228600" defTabSz="1300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E927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8pPr>
                      <a:lvl9pPr marL="3886200" indent="-228600" defTabSz="1300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E927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9pPr>
                    </a:lstStyle>
                    <a:p>
                      <a:pPr marL="487363" marR="0" lvl="0" indent="-487363" algn="r" defTabSz="13001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cs typeface="Times New Roman" pitchFamily="18" charset="0"/>
                        </a:rPr>
                        <a:t>  5</a:t>
                      </a:r>
                      <a:endParaRPr kumimoji="0" lang="en-US" alt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7888">
                <a:tc>
                  <a:txBody>
                    <a:bodyPr/>
                    <a:lstStyle>
                      <a:lvl1pPr marL="487363" indent="-487363" defTabSz="1300163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6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1pPr>
                      <a:lvl2pPr marL="742950" indent="-285750" defTabSz="1300163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2pPr>
                      <a:lvl3pPr marL="1143000" indent="-228600" defTabSz="1300163" eaLnBrk="0" hangingPunct="0">
                        <a:spcBef>
                          <a:spcPct val="20000"/>
                        </a:spcBef>
                        <a:buClr>
                          <a:srgbClr val="8D89A4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3pPr>
                      <a:lvl4pPr marL="1600200" indent="-228600" defTabSz="1300163" eaLnBrk="0" hangingPunct="0">
                        <a:spcBef>
                          <a:spcPct val="20000"/>
                        </a:spcBef>
                        <a:buClr>
                          <a:srgbClr val="748560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4pPr>
                      <a:lvl5pPr marL="2057400" indent="-228600" defTabSz="1300163" eaLnBrk="0" hangingPunct="0">
                        <a:spcBef>
                          <a:spcPct val="20000"/>
                        </a:spcBef>
                        <a:buClr>
                          <a:srgbClr val="9E927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5pPr>
                      <a:lvl6pPr marL="2514600" indent="-228600" defTabSz="1300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E927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6pPr>
                      <a:lvl7pPr marL="2971800" indent="-228600" defTabSz="1300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E927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7pPr>
                      <a:lvl8pPr marL="3429000" indent="-228600" defTabSz="1300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E927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8pPr>
                      <a:lvl9pPr marL="3886200" indent="-228600" defTabSz="1300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E927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9pPr>
                    </a:lstStyle>
                    <a:p>
                      <a:pPr marL="487363" marR="0" lvl="0" indent="-487363" algn="l" defTabSz="13001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cs typeface="Times New Roman" pitchFamily="18" charset="0"/>
                        </a:rPr>
                        <a:t>d. Specific identified harm done to a patient because of relapse (noted in record)</a:t>
                      </a: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marL="64291" marR="64291" marT="32146" marB="321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87363" indent="-487363" defTabSz="1300163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6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1pPr>
                      <a:lvl2pPr marL="742950" indent="-285750" defTabSz="1300163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2pPr>
                      <a:lvl3pPr marL="1143000" indent="-228600" defTabSz="1300163" eaLnBrk="0" hangingPunct="0">
                        <a:spcBef>
                          <a:spcPct val="20000"/>
                        </a:spcBef>
                        <a:buClr>
                          <a:srgbClr val="8D89A4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3pPr>
                      <a:lvl4pPr marL="1600200" indent="-228600" defTabSz="1300163" eaLnBrk="0" hangingPunct="0">
                        <a:spcBef>
                          <a:spcPct val="20000"/>
                        </a:spcBef>
                        <a:buClr>
                          <a:srgbClr val="748560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4pPr>
                      <a:lvl5pPr marL="2057400" indent="-228600" defTabSz="1300163" eaLnBrk="0" hangingPunct="0">
                        <a:spcBef>
                          <a:spcPct val="20000"/>
                        </a:spcBef>
                        <a:buClr>
                          <a:srgbClr val="9E927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5pPr>
                      <a:lvl6pPr marL="2514600" indent="-228600" defTabSz="1300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E927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6pPr>
                      <a:lvl7pPr marL="2971800" indent="-228600" defTabSz="1300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E927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7pPr>
                      <a:lvl8pPr marL="3429000" indent="-228600" defTabSz="1300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E927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8pPr>
                      <a:lvl9pPr marL="3886200" indent="-228600" defTabSz="1300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E927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9pPr>
                    </a:lstStyle>
                    <a:p>
                      <a:pPr marL="487363" marR="0" lvl="0" indent="-487363" algn="r" defTabSz="13001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cs typeface="Times New Roman" pitchFamily="18" charset="0"/>
                        </a:rPr>
                        <a:t>     0.1</a:t>
                      </a:r>
                      <a:endParaRPr kumimoji="0" lang="en-US" alt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35278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Title 4"/>
          <p:cNvSpPr>
            <a:spLocks noGrp="1"/>
          </p:cNvSpPr>
          <p:nvPr>
            <p:ph type="title" idx="4294967295"/>
          </p:nvPr>
        </p:nvSpPr>
        <p:spPr bwMode="auto">
          <a:xfrm>
            <a:off x="381000" y="0"/>
            <a:ext cx="8229600" cy="1524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Long-Term PHP Drug Test Results</a:t>
            </a:r>
          </a:p>
        </p:txBody>
      </p:sp>
      <p:graphicFrame>
        <p:nvGraphicFramePr>
          <p:cNvPr id="124931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697317633"/>
              </p:ext>
            </p:extLst>
          </p:nvPr>
        </p:nvGraphicFramePr>
        <p:xfrm>
          <a:off x="457200" y="1528763"/>
          <a:ext cx="8293100" cy="4856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9" name="Chart" r:id="rId4" imgW="8077171" imgH="4724378" progId="Excel.Chart.8">
                  <p:embed/>
                </p:oleObj>
              </mc:Choice>
              <mc:Fallback>
                <p:oleObj name="Chart" r:id="rId4" imgW="8077171" imgH="4724378" progId="Excel.Char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528763"/>
                        <a:ext cx="8293100" cy="48561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4156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 idx="4294967295"/>
          </p:nvPr>
        </p:nvSpPr>
        <p:spPr bwMode="auto">
          <a:xfrm>
            <a:off x="304800" y="152400"/>
            <a:ext cx="8229600" cy="1524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New Paradigm in the CJS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981200"/>
            <a:ext cx="8229600" cy="452596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Hawaii’s Opportunity Probation with Enforcement (HOPE) and South Dakota’s 24/7 Sobriety Project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These programs uphold the zero tolerance standard through drug tests and immediate, brief, incarceration for </a:t>
            </a:r>
            <a:r>
              <a:rPr lang="en-US" altLang="en-US" sz="2800" u="sng" dirty="0"/>
              <a:t>any</a:t>
            </a:r>
            <a:r>
              <a:rPr lang="en-US" altLang="en-US" sz="2800" dirty="0"/>
              <a:t> use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Treatment is available but only required for individuals who demonstrate the need, using “Behavioral Triage”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12-Step participation is optional but encouraged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595429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 idx="4294967295"/>
          </p:nvPr>
        </p:nvSpPr>
        <p:spPr bwMode="auto">
          <a:xfrm>
            <a:off x="457200" y="0"/>
            <a:ext cx="8229600" cy="1524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HOPE Probation</a:t>
            </a:r>
          </a:p>
        </p:txBody>
      </p:sp>
      <p:sp>
        <p:nvSpPr>
          <p:cNvPr id="6144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marL="273050" indent="-273050" eaLnBrk="1" hangingPunct="1">
              <a:spcBef>
                <a:spcPts val="575"/>
              </a:spcBef>
              <a:buClr>
                <a:schemeClr val="tx1"/>
              </a:buClr>
            </a:pPr>
            <a:r>
              <a:rPr lang="en-US" altLang="en-US" sz="2400" dirty="0"/>
              <a:t>Program began in 2004 in Honolulu under Judge Steven S. </a:t>
            </a:r>
            <a:r>
              <a:rPr lang="en-US" altLang="en-US" sz="2400" dirty="0" err="1"/>
              <a:t>Alm</a:t>
            </a:r>
            <a:r>
              <a:rPr lang="en-US" altLang="en-US" sz="2400" dirty="0"/>
              <a:t>, aimed to reduce crime and drug use among offenders</a:t>
            </a:r>
          </a:p>
          <a:p>
            <a:pPr marL="273050" indent="-273050" eaLnBrk="1" hangingPunct="1">
              <a:spcBef>
                <a:spcPts val="575"/>
              </a:spcBef>
              <a:buClr>
                <a:schemeClr val="tx1"/>
              </a:buClr>
            </a:pPr>
            <a:r>
              <a:rPr lang="en-US" altLang="en-US" sz="2400" dirty="0"/>
              <a:t>In 2011, HOPE included more than 1,700 participants</a:t>
            </a:r>
          </a:p>
          <a:p>
            <a:pPr marL="273050" indent="-273050" eaLnBrk="1" hangingPunct="1">
              <a:spcBef>
                <a:spcPts val="575"/>
              </a:spcBef>
              <a:buClr>
                <a:schemeClr val="tx1"/>
              </a:buClr>
            </a:pPr>
            <a:r>
              <a:rPr lang="en-US" altLang="en-US" sz="2400" dirty="0"/>
              <a:t>HOPE probationers have the most serious drug and crime problems and have been identified as likely to violate their conditions of community supervision</a:t>
            </a:r>
          </a:p>
          <a:p>
            <a:pPr marL="273050" indent="-273050" eaLnBrk="1" hangingPunct="1">
              <a:spcBef>
                <a:spcPts val="575"/>
              </a:spcBef>
              <a:buClr>
                <a:schemeClr val="tx1"/>
              </a:buClr>
            </a:pPr>
            <a:r>
              <a:rPr lang="en-US" altLang="en-US" sz="2400" dirty="0"/>
              <a:t>HOPE uses intensive random drug testing for up to 6 years</a:t>
            </a:r>
          </a:p>
          <a:p>
            <a:pPr marL="273050" indent="-273050" eaLnBrk="1" hangingPunct="1">
              <a:spcBef>
                <a:spcPts val="575"/>
              </a:spcBef>
              <a:buClr>
                <a:schemeClr val="tx1"/>
              </a:buClr>
            </a:pPr>
            <a:r>
              <a:rPr lang="en-US" altLang="en-US" sz="2400" dirty="0"/>
              <a:t>Every single violation of probation (drug use, missed probation appointments, etc.) leads to immediate – but brief – incarceration </a:t>
            </a:r>
          </a:p>
        </p:txBody>
      </p:sp>
      <p:sp>
        <p:nvSpPr>
          <p:cNvPr id="61444" name="TextBox 3"/>
          <p:cNvSpPr txBox="1">
            <a:spLocks noChangeArrowheads="1"/>
          </p:cNvSpPr>
          <p:nvPr/>
        </p:nvSpPr>
        <p:spPr bwMode="auto">
          <a:xfrm>
            <a:off x="3352800" y="6248400"/>
            <a:ext cx="548640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kumimoji="0" lang="en-US" altLang="en-US" sz="1900">
                <a:latin typeface="Calibri" pitchFamily="34" charset="0"/>
              </a:rPr>
              <a:t>(Hawken &amp; Kleiman, 2009)</a:t>
            </a:r>
          </a:p>
        </p:txBody>
      </p:sp>
    </p:spTree>
    <p:extLst>
      <p:ext uri="{BB962C8B-B14F-4D97-AF65-F5344CB8AC3E}">
        <p14:creationId xmlns:p14="http://schemas.microsoft.com/office/powerpoint/2010/main" val="379749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 idx="4294967295"/>
          </p:nvPr>
        </p:nvSpPr>
        <p:spPr>
          <a:xfrm>
            <a:off x="457200" y="381000"/>
            <a:ext cx="8229600" cy="1143000"/>
          </a:xfrm>
        </p:spPr>
        <p:txBody>
          <a:bodyPr wrap="square" lIns="91440" tIns="45720" rIns="91440" bIns="45720" numCol="1" anchor="ctr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en-US" altLang="en-US" sz="4200" dirty="0"/>
              <a:t>Randomized Control Trial of HOPE </a:t>
            </a:r>
            <a:br>
              <a:rPr lang="en-US" altLang="en-US" sz="4200" dirty="0"/>
            </a:br>
            <a:r>
              <a:rPr lang="en-US" altLang="en-US" sz="4200" dirty="0"/>
              <a:t>vs. Standard Probation</a:t>
            </a:r>
          </a:p>
        </p:txBody>
      </p:sp>
      <p:sp>
        <p:nvSpPr>
          <p:cNvPr id="62467" name="Content Placeholder 2"/>
          <p:cNvSpPr>
            <a:spLocks noGrp="1"/>
          </p:cNvSpPr>
          <p:nvPr>
            <p:ph idx="4294967295"/>
          </p:nvPr>
        </p:nvSpPr>
        <p:spPr>
          <a:xfrm>
            <a:off x="457200" y="1905000"/>
            <a:ext cx="8229600" cy="4114800"/>
          </a:xfrm>
        </p:spPr>
        <p:txBody>
          <a:bodyPr/>
          <a:lstStyle/>
          <a:p>
            <a:pPr marL="273050" indent="-273050" eaLnBrk="1" hangingPunct="1"/>
            <a:r>
              <a:rPr lang="en-US" altLang="en-US" sz="2300" dirty="0"/>
              <a:t>Probation officers identified 507 men and women on probation at elevated risk of violating probation conditions</a:t>
            </a:r>
          </a:p>
          <a:p>
            <a:pPr marL="273050" indent="-273050" eaLnBrk="1" hangingPunct="1"/>
            <a:r>
              <a:rPr lang="en-US" altLang="en-US" sz="2300" dirty="0"/>
              <a:t>493 eligible for participation in study</a:t>
            </a:r>
          </a:p>
          <a:p>
            <a:pPr marL="273050" indent="-273050" eaLnBrk="1" hangingPunct="1"/>
            <a:r>
              <a:rPr lang="en-US" altLang="en-US" sz="2300" dirty="0"/>
              <a:t>Randomly assigned 330 probationers (2/3 of group) into HOPE; 163 control continued with probation-as-usual</a:t>
            </a:r>
          </a:p>
          <a:p>
            <a:pPr marL="273050" indent="-273050" eaLnBrk="1" hangingPunct="1"/>
            <a:r>
              <a:rPr lang="en-US" altLang="en-US" sz="2300" dirty="0"/>
              <a:t>Randomization ensured no demographic differences between study groups</a:t>
            </a:r>
          </a:p>
          <a:p>
            <a:pPr marL="273050" indent="-273050" eaLnBrk="1" hangingPunct="1"/>
            <a:r>
              <a:rPr lang="en-US" altLang="en-US" sz="2300" dirty="0"/>
              <a:t>Baseline data showed higher-risk (based on recent drug use and missed appointments) probationers were assigned to HOPE</a:t>
            </a:r>
          </a:p>
        </p:txBody>
      </p:sp>
      <p:sp>
        <p:nvSpPr>
          <p:cNvPr id="62468" name="TextBox 3"/>
          <p:cNvSpPr txBox="1">
            <a:spLocks noChangeArrowheads="1"/>
          </p:cNvSpPr>
          <p:nvPr/>
        </p:nvSpPr>
        <p:spPr bwMode="auto">
          <a:xfrm>
            <a:off x="3352800" y="6321425"/>
            <a:ext cx="548640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kumimoji="0" lang="en-US" altLang="en-US" sz="1900">
                <a:latin typeface="Calibri" pitchFamily="34" charset="0"/>
              </a:rPr>
              <a:t>(Hawken &amp; Kleiman, 2009)</a:t>
            </a:r>
          </a:p>
        </p:txBody>
      </p:sp>
    </p:spTree>
    <p:extLst>
      <p:ext uri="{BB962C8B-B14F-4D97-AF65-F5344CB8AC3E}">
        <p14:creationId xmlns:p14="http://schemas.microsoft.com/office/powerpoint/2010/main" val="2379303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itle 1"/>
          <p:cNvSpPr>
            <a:spLocks noGrp="1"/>
          </p:cNvSpPr>
          <p:nvPr>
            <p:ph type="title" idx="4294967295"/>
          </p:nvPr>
        </p:nvSpPr>
        <p:spPr/>
        <p:txBody>
          <a:bodyPr wrap="square" lIns="91440" tIns="45720" rIns="91440" bIns="45720" numCol="1" anchor="ctr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en-US" altLang="en-US" sz="4200"/>
              <a:t>Results: HOPE vs. Standard Probation</a:t>
            </a:r>
          </a:p>
        </p:txBody>
      </p:sp>
      <p:sp>
        <p:nvSpPr>
          <p:cNvPr id="84995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In one-year period, HOPE probationers were: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altLang="en-US" sz="2300"/>
              <a:t>55% less likely to be arrested for a new crime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altLang="en-US" sz="2300"/>
              <a:t>72% less likely to use drugs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altLang="en-US" sz="2300"/>
              <a:t>61% less likely to skip appointments with their supervisory officer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altLang="en-US" sz="2300"/>
              <a:t>53% less likely to have their probation revoked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HOPE probationers were sentenced to, on average, 48% fewer days of incarceration than the control group</a:t>
            </a:r>
          </a:p>
        </p:txBody>
      </p:sp>
      <p:sp>
        <p:nvSpPr>
          <p:cNvPr id="63492" name="TextBox 3"/>
          <p:cNvSpPr txBox="1">
            <a:spLocks noChangeArrowheads="1"/>
          </p:cNvSpPr>
          <p:nvPr/>
        </p:nvSpPr>
        <p:spPr bwMode="auto">
          <a:xfrm>
            <a:off x="3352800" y="6321425"/>
            <a:ext cx="548640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kumimoji="0" lang="en-US" altLang="en-US" sz="1900">
                <a:latin typeface="Calibri" pitchFamily="34" charset="0"/>
              </a:rPr>
              <a:t>(Hawken &amp; Kleiman, 2009)</a:t>
            </a:r>
          </a:p>
        </p:txBody>
      </p:sp>
    </p:spTree>
    <p:extLst>
      <p:ext uri="{BB962C8B-B14F-4D97-AF65-F5344CB8AC3E}">
        <p14:creationId xmlns:p14="http://schemas.microsoft.com/office/powerpoint/2010/main" val="855623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 idx="4294967295"/>
          </p:nvPr>
        </p:nvSpPr>
        <p:spPr bwMode="auto">
          <a:xfrm>
            <a:off x="457200" y="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Drug Test Results</a:t>
            </a:r>
          </a:p>
        </p:txBody>
      </p:sp>
      <p:pic>
        <p:nvPicPr>
          <p:cNvPr id="64515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2000" y="1219200"/>
            <a:ext cx="7329488" cy="4752975"/>
          </a:xfrm>
          <a:noFill/>
        </p:spPr>
      </p:pic>
      <p:sp>
        <p:nvSpPr>
          <p:cNvPr id="64516" name="TextBox 3"/>
          <p:cNvSpPr txBox="1">
            <a:spLocks noChangeArrowheads="1"/>
          </p:cNvSpPr>
          <p:nvPr/>
        </p:nvSpPr>
        <p:spPr bwMode="auto">
          <a:xfrm>
            <a:off x="3352800" y="6248400"/>
            <a:ext cx="548640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kumimoji="0" lang="en-US" altLang="en-US" sz="1900">
                <a:latin typeface="Calibri" pitchFamily="34" charset="0"/>
              </a:rPr>
              <a:t>(Hawken &amp; Kleiman, 2009)</a:t>
            </a:r>
          </a:p>
        </p:txBody>
      </p:sp>
    </p:spTree>
    <p:extLst>
      <p:ext uri="{BB962C8B-B14F-4D97-AF65-F5344CB8AC3E}">
        <p14:creationId xmlns:p14="http://schemas.microsoft.com/office/powerpoint/2010/main" val="363338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Traditional Abstinence Based Recovery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2011 – Proposal for a study of physician health programs by the most prominent epidemiologist in the United States, Linda </a:t>
            </a:r>
            <a:r>
              <a:rPr lang="en-US" dirty="0" err="1" smtClean="0"/>
              <a:t>Cotler</a:t>
            </a:r>
            <a:r>
              <a:rPr lang="en-US" dirty="0" smtClean="0"/>
              <a:t>, was denied. Reason: </a:t>
            </a:r>
            <a:r>
              <a:rPr lang="en-US" b="1" dirty="0" smtClean="0"/>
              <a:t>“It has been well established that abstinence is an inappropriate goal for treatment of addiction.”</a:t>
            </a:r>
          </a:p>
          <a:p>
            <a:r>
              <a:rPr lang="en-US" dirty="0" smtClean="0"/>
              <a:t>APA meeting 2013 – Speaker re </a:t>
            </a:r>
            <a:r>
              <a:rPr lang="en-US" dirty="0" err="1" smtClean="0"/>
              <a:t>Suboxone</a:t>
            </a:r>
            <a:r>
              <a:rPr lang="en-US" dirty="0" smtClean="0"/>
              <a:t> study comparing various treatment groups:</a:t>
            </a:r>
          </a:p>
          <a:p>
            <a:pPr marL="400050" lvl="1" indent="0">
              <a:buNone/>
            </a:pPr>
            <a:r>
              <a:rPr lang="en-US" sz="3200" b="1" dirty="0" smtClean="0"/>
              <a:t>“…unethical to have an abstinence based arm of the study because abstinence does not work”</a:t>
            </a:r>
          </a:p>
          <a:p>
            <a:pPr marL="457200" indent="-45720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65815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 idx="4294967295"/>
          </p:nvPr>
        </p:nvSpPr>
        <p:spPr bwMode="auto">
          <a:xfrm>
            <a:off x="457200" y="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Drug Test Results</a:t>
            </a:r>
          </a:p>
        </p:txBody>
      </p:sp>
      <p:pic>
        <p:nvPicPr>
          <p:cNvPr id="65539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2000" y="1371600"/>
            <a:ext cx="7407275" cy="4616450"/>
          </a:xfrm>
          <a:noFill/>
        </p:spPr>
      </p:pic>
      <p:sp>
        <p:nvSpPr>
          <p:cNvPr id="65540" name="TextBox 3"/>
          <p:cNvSpPr txBox="1">
            <a:spLocks noChangeArrowheads="1"/>
          </p:cNvSpPr>
          <p:nvPr/>
        </p:nvSpPr>
        <p:spPr bwMode="auto">
          <a:xfrm>
            <a:off x="3352800" y="6397625"/>
            <a:ext cx="548640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kumimoji="0" lang="en-US" altLang="en-US" sz="1900">
                <a:latin typeface="Calibri" pitchFamily="34" charset="0"/>
              </a:rPr>
              <a:t>(Hawken &amp; Kleiman, 2009)</a:t>
            </a:r>
          </a:p>
        </p:txBody>
      </p:sp>
    </p:spTree>
    <p:extLst>
      <p:ext uri="{BB962C8B-B14F-4D97-AF65-F5344CB8AC3E}">
        <p14:creationId xmlns:p14="http://schemas.microsoft.com/office/powerpoint/2010/main" val="86313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3"/>
          <p:cNvSpPr>
            <a:spLocks noGrp="1"/>
          </p:cNvSpPr>
          <p:nvPr>
            <p:ph type="title" idx="4294967295"/>
          </p:nvPr>
        </p:nvSpPr>
        <p:spPr bwMode="auto">
          <a:xfrm>
            <a:off x="457200" y="0"/>
            <a:ext cx="8229600" cy="1524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Number of Positive Drug Tests</a:t>
            </a:r>
          </a:p>
        </p:txBody>
      </p:sp>
      <p:sp>
        <p:nvSpPr>
          <p:cNvPr id="66563" name="Content Placeholder 2"/>
          <p:cNvSpPr>
            <a:spLocks noGrp="1"/>
          </p:cNvSpPr>
          <p:nvPr>
            <p:ph sz="half" idx="4294967295"/>
          </p:nvPr>
        </p:nvSpPr>
        <p:spPr>
          <a:xfrm>
            <a:off x="381000" y="1066800"/>
            <a:ext cx="4038600" cy="4114800"/>
          </a:xfrm>
        </p:spPr>
        <p:txBody>
          <a:bodyPr/>
          <a:lstStyle/>
          <a:p>
            <a:endParaRPr lang="en-US" altLang="en-US" sz="2600"/>
          </a:p>
          <a:p>
            <a:r>
              <a:rPr lang="en-US" altLang="en-US" sz="2600"/>
              <a:t>Over the course of one year:</a:t>
            </a:r>
          </a:p>
          <a:p>
            <a:pPr lvl="1"/>
            <a:r>
              <a:rPr lang="en-US" altLang="en-US" sz="2200"/>
              <a:t>61% of all HOPE participants never had a single positive drug test</a:t>
            </a:r>
          </a:p>
          <a:p>
            <a:pPr lvl="1"/>
            <a:r>
              <a:rPr lang="en-US" altLang="en-US" sz="2200"/>
              <a:t>20% had only one </a:t>
            </a:r>
          </a:p>
          <a:p>
            <a:pPr lvl="1"/>
            <a:r>
              <a:rPr lang="en-US" altLang="en-US" sz="2200"/>
              <a:t>9% had two</a:t>
            </a:r>
          </a:p>
          <a:p>
            <a:pPr lvl="1"/>
            <a:r>
              <a:rPr lang="en-US" altLang="en-US" sz="2200"/>
              <a:t>10% had three or more </a:t>
            </a:r>
          </a:p>
        </p:txBody>
      </p:sp>
      <p:graphicFrame>
        <p:nvGraphicFramePr>
          <p:cNvPr id="66564" name="Content Placeholder 5"/>
          <p:cNvGraphicFramePr>
            <a:graphicFrameLocks noGrp="1"/>
          </p:cNvGraphicFramePr>
          <p:nvPr>
            <p:ph sz="half" idx="4294967295"/>
          </p:nvPr>
        </p:nvGraphicFramePr>
        <p:xfrm>
          <a:off x="4318000" y="1371600"/>
          <a:ext cx="4826000" cy="497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Chart" r:id="rId3" imgW="4829242" imgH="4981624" progId="Excel.Chart.8">
                  <p:embed/>
                </p:oleObj>
              </mc:Choice>
              <mc:Fallback>
                <p:oleObj name="Chart" r:id="rId3" imgW="4829242" imgH="4981624" progId="Excel.Char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8000" y="1371600"/>
                        <a:ext cx="4826000" cy="4978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565" name="TextBox 3"/>
          <p:cNvSpPr txBox="1">
            <a:spLocks noChangeArrowheads="1"/>
          </p:cNvSpPr>
          <p:nvPr/>
        </p:nvSpPr>
        <p:spPr bwMode="auto">
          <a:xfrm>
            <a:off x="3352800" y="6397625"/>
            <a:ext cx="548640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kumimoji="0" lang="en-US" altLang="en-US" sz="1900">
                <a:latin typeface="Calibri" pitchFamily="34" charset="0"/>
              </a:rPr>
              <a:t>(Hawken &amp; Kleiman, 2009)</a:t>
            </a:r>
          </a:p>
        </p:txBody>
      </p:sp>
    </p:spTree>
    <p:extLst>
      <p:ext uri="{BB962C8B-B14F-4D97-AF65-F5344CB8AC3E}">
        <p14:creationId xmlns:p14="http://schemas.microsoft.com/office/powerpoint/2010/main" val="209184923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/>
          <p:cNvSpPr>
            <a:spLocks noGrp="1"/>
          </p:cNvSpPr>
          <p:nvPr>
            <p:ph type="title" idx="4294967295"/>
          </p:nvPr>
        </p:nvSpPr>
        <p:spPr bwMode="auto">
          <a:xfrm>
            <a:off x="533400" y="2286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Number of Prison Days Sentenced</a:t>
            </a:r>
          </a:p>
        </p:txBody>
      </p:sp>
      <p:pic>
        <p:nvPicPr>
          <p:cNvPr id="67587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00200" y="1600200"/>
            <a:ext cx="6248400" cy="4535488"/>
          </a:xfrm>
          <a:noFill/>
        </p:spPr>
      </p:pic>
      <p:sp>
        <p:nvSpPr>
          <p:cNvPr id="67588" name="TextBox 3"/>
          <p:cNvSpPr txBox="1">
            <a:spLocks noChangeArrowheads="1"/>
          </p:cNvSpPr>
          <p:nvPr/>
        </p:nvSpPr>
        <p:spPr bwMode="auto">
          <a:xfrm>
            <a:off x="3352800" y="6321425"/>
            <a:ext cx="548640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kumimoji="0" lang="en-US" altLang="en-US" sz="1900">
                <a:latin typeface="Calibri" pitchFamily="34" charset="0"/>
              </a:rPr>
              <a:t>(Hawken &amp; Kleiman, 2009)</a:t>
            </a:r>
          </a:p>
        </p:txBody>
      </p:sp>
    </p:spTree>
    <p:extLst>
      <p:ext uri="{BB962C8B-B14F-4D97-AF65-F5344CB8AC3E}">
        <p14:creationId xmlns:p14="http://schemas.microsoft.com/office/powerpoint/2010/main" val="4117529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1"/>
          <p:cNvSpPr>
            <a:spLocks noGrp="1"/>
          </p:cNvSpPr>
          <p:nvPr>
            <p:ph type="title" idx="4294967295"/>
          </p:nvPr>
        </p:nvSpPr>
        <p:spPr bwMode="auto">
          <a:xfrm>
            <a:off x="457200" y="3810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ctr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en-US" altLang="en-US" sz="4600" dirty="0"/>
              <a:t>South Dakota’s 24/7 Sobriety Project</a:t>
            </a:r>
          </a:p>
        </p:txBody>
      </p:sp>
      <p:sp>
        <p:nvSpPr>
          <p:cNvPr id="65539" name="Content Placeholder 2"/>
          <p:cNvSpPr>
            <a:spLocks noGrp="1"/>
          </p:cNvSpPr>
          <p:nvPr>
            <p:ph idx="4294967295"/>
          </p:nvPr>
        </p:nvSpPr>
        <p:spPr>
          <a:xfrm>
            <a:off x="381000" y="2034720"/>
            <a:ext cx="8229600" cy="4525963"/>
          </a:xfrm>
        </p:spPr>
        <p:txBody>
          <a:bodyPr>
            <a:normAutofit/>
          </a:bodyPr>
          <a:lstStyle/>
          <a:p>
            <a:pPr marL="273050" indent="-273050" eaLnBrk="1" hangingPunct="1">
              <a:lnSpc>
                <a:spcPct val="90000"/>
              </a:lnSpc>
              <a:buClr>
                <a:srgbClr val="9BBB59"/>
              </a:buClr>
            </a:pPr>
            <a:r>
              <a:rPr lang="en-US" altLang="en-US" sz="2800" dirty="0"/>
              <a:t>From FY 1999-2010, Driving Under the Influence (DUI) felonies were 36.7% of all felony convictions in South Dakota</a:t>
            </a:r>
          </a:p>
          <a:p>
            <a:pPr marL="273050" indent="-273050" eaLnBrk="1" hangingPunct="1">
              <a:lnSpc>
                <a:spcPct val="90000"/>
              </a:lnSpc>
              <a:buClr>
                <a:srgbClr val="9BBB59"/>
              </a:buClr>
            </a:pPr>
            <a:r>
              <a:rPr lang="en-US" altLang="en-US" sz="2800" dirty="0"/>
              <a:t>From FY 1999-2010, controlled substance felonies totaled 50.9% </a:t>
            </a:r>
          </a:p>
          <a:p>
            <a:pPr marL="273050" indent="-273050" eaLnBrk="1" hangingPunct="1">
              <a:lnSpc>
                <a:spcPct val="90000"/>
              </a:lnSpc>
              <a:buClr>
                <a:srgbClr val="9BBB59"/>
              </a:buClr>
            </a:pPr>
            <a:r>
              <a:rPr lang="en-US" altLang="en-US" sz="2800" dirty="0"/>
              <a:t>From FY 2006-2008, 72% of men and 66% women in South Dakota penitentiary were alcohol dependent</a:t>
            </a:r>
          </a:p>
          <a:p>
            <a:pPr marL="273050" indent="-273050" eaLnBrk="1" hangingPunct="1">
              <a:lnSpc>
                <a:spcPct val="90000"/>
              </a:lnSpc>
              <a:buClr>
                <a:srgbClr val="9BBB59"/>
              </a:buClr>
            </a:pPr>
            <a:r>
              <a:rPr lang="en-US" altLang="en-US" sz="2800" dirty="0"/>
              <a:t>Focus on DUI felons; 48% of 24/7 Sobriety Program participants have 3 or more DUI offenses</a:t>
            </a:r>
          </a:p>
        </p:txBody>
      </p:sp>
      <p:sp>
        <p:nvSpPr>
          <p:cNvPr id="69636" name="TextBox 3"/>
          <p:cNvSpPr txBox="1">
            <a:spLocks noChangeArrowheads="1"/>
          </p:cNvSpPr>
          <p:nvPr/>
        </p:nvSpPr>
        <p:spPr bwMode="auto">
          <a:xfrm>
            <a:off x="2743200" y="6397625"/>
            <a:ext cx="624840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kumimoji="0" lang="en-US" altLang="en-US" sz="1900">
                <a:latin typeface="Calibri" pitchFamily="34" charset="0"/>
              </a:rPr>
              <a:t>(South Dakota Office of the Attorney General, 2012)</a:t>
            </a:r>
          </a:p>
        </p:txBody>
      </p:sp>
    </p:spTree>
    <p:extLst>
      <p:ext uri="{BB962C8B-B14F-4D97-AF65-F5344CB8AC3E}">
        <p14:creationId xmlns:p14="http://schemas.microsoft.com/office/powerpoint/2010/main" val="270988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itle 1"/>
          <p:cNvSpPr>
            <a:spLocks noGrp="1"/>
          </p:cNvSpPr>
          <p:nvPr>
            <p:ph type="title" idx="4294967295"/>
          </p:nvPr>
        </p:nvSpPr>
        <p:spPr bwMode="auto">
          <a:xfrm>
            <a:off x="381000" y="0"/>
            <a:ext cx="8229600" cy="1524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24/7 Sobriety Testing &amp; Results</a:t>
            </a:r>
          </a:p>
        </p:txBody>
      </p:sp>
      <p:sp>
        <p:nvSpPr>
          <p:cNvPr id="9216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567996"/>
            <a:ext cx="8229600" cy="4800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Twice daily alcohol breath tests (7 AM &amp; 7 PM)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SCRAM alcohol monitoring ankle bracelets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Drug urinalysis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Drug patch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Every positive test results in an immediate short-term stay in jail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DUI recidivism substantially lower among 24/7 participants at 1, 2, and 3 years from program completion 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</p:txBody>
      </p:sp>
      <p:sp>
        <p:nvSpPr>
          <p:cNvPr id="70660" name="TextBox 3"/>
          <p:cNvSpPr txBox="1">
            <a:spLocks noChangeArrowheads="1"/>
          </p:cNvSpPr>
          <p:nvPr/>
        </p:nvSpPr>
        <p:spPr bwMode="auto">
          <a:xfrm>
            <a:off x="762000" y="6397625"/>
            <a:ext cx="822960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kumimoji="0" lang="en-US" altLang="en-US" sz="1900">
                <a:latin typeface="Calibri" pitchFamily="34" charset="0"/>
              </a:rPr>
              <a:t>(Loudenberg, 2007; South Dakota Office of the Attorney General, 2012)</a:t>
            </a:r>
          </a:p>
        </p:txBody>
      </p:sp>
    </p:spTree>
    <p:extLst>
      <p:ext uri="{BB962C8B-B14F-4D97-AF65-F5344CB8AC3E}">
        <p14:creationId xmlns:p14="http://schemas.microsoft.com/office/powerpoint/2010/main" val="2633342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 1"/>
          <p:cNvSpPr>
            <a:spLocks noGrp="1"/>
          </p:cNvSpPr>
          <p:nvPr>
            <p:ph type="title" idx="4294967295"/>
          </p:nvPr>
        </p:nvSpPr>
        <p:spPr bwMode="auto">
          <a:xfrm>
            <a:off x="457200" y="0"/>
            <a:ext cx="8229600" cy="1524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Overall 24/7 Sobriety Results</a:t>
            </a:r>
          </a:p>
        </p:txBody>
      </p:sp>
      <p:sp>
        <p:nvSpPr>
          <p:cNvPr id="71683" name="Content Placeholder 2"/>
          <p:cNvSpPr>
            <a:spLocks noGrp="1"/>
          </p:cNvSpPr>
          <p:nvPr>
            <p:ph sz="half" idx="4294967295"/>
          </p:nvPr>
        </p:nvSpPr>
        <p:spPr>
          <a:xfrm>
            <a:off x="381000" y="1600200"/>
            <a:ext cx="4038600" cy="4114800"/>
          </a:xfrm>
        </p:spPr>
        <p:txBody>
          <a:bodyPr/>
          <a:lstStyle/>
          <a:p>
            <a:pPr eaLnBrk="1" hangingPunct="1"/>
            <a:r>
              <a:rPr lang="en-US" altLang="en-US" sz="2600"/>
              <a:t>Over the average 111 days of participation:</a:t>
            </a:r>
          </a:p>
          <a:p>
            <a:pPr lvl="1" eaLnBrk="1" hangingPunct="1"/>
            <a:r>
              <a:rPr lang="en-US" altLang="en-US" sz="2200"/>
              <a:t>55% never fail a test</a:t>
            </a:r>
          </a:p>
          <a:p>
            <a:pPr lvl="1" eaLnBrk="1" hangingPunct="1"/>
            <a:r>
              <a:rPr lang="en-US" altLang="en-US" sz="2200"/>
              <a:t>17% fail only one test</a:t>
            </a:r>
          </a:p>
          <a:p>
            <a:pPr lvl="1" eaLnBrk="1" hangingPunct="1"/>
            <a:r>
              <a:rPr lang="en-US" altLang="en-US" sz="2200"/>
              <a:t>12% fail only twice</a:t>
            </a:r>
          </a:p>
          <a:p>
            <a:pPr lvl="1" eaLnBrk="1" hangingPunct="1"/>
            <a:r>
              <a:rPr lang="en-US" altLang="en-US" sz="2200"/>
              <a:t>16% fail three or more times</a:t>
            </a:r>
          </a:p>
        </p:txBody>
      </p:sp>
      <p:graphicFrame>
        <p:nvGraphicFramePr>
          <p:cNvPr id="71684" name="Content Placeholder 5"/>
          <p:cNvGraphicFramePr>
            <a:graphicFrameLocks noGrp="1"/>
          </p:cNvGraphicFramePr>
          <p:nvPr>
            <p:ph sz="half" idx="4294967295"/>
          </p:nvPr>
        </p:nvGraphicFramePr>
        <p:xfrm>
          <a:off x="4013200" y="1295400"/>
          <a:ext cx="5130800" cy="500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Chart" r:id="rId3" imgW="5134005" imgH="5010237" progId="Excel.Chart.8">
                  <p:embed/>
                </p:oleObj>
              </mc:Choice>
              <mc:Fallback>
                <p:oleObj name="Chart" r:id="rId3" imgW="5134005" imgH="5010237" progId="Excel.Char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3200" y="1295400"/>
                        <a:ext cx="5130800" cy="5006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685" name="TextBox 3"/>
          <p:cNvSpPr txBox="1">
            <a:spLocks noChangeArrowheads="1"/>
          </p:cNvSpPr>
          <p:nvPr/>
        </p:nvSpPr>
        <p:spPr bwMode="auto">
          <a:xfrm>
            <a:off x="2743200" y="6400800"/>
            <a:ext cx="62484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kumimoji="0" lang="en-US" altLang="en-US" sz="1500">
                <a:latin typeface="Calibri" pitchFamily="34" charset="0"/>
              </a:rPr>
              <a:t>(South Dakota Office of the Attorney General, 2012)</a:t>
            </a:r>
          </a:p>
        </p:txBody>
      </p:sp>
    </p:spTree>
    <p:extLst>
      <p:ext uri="{BB962C8B-B14F-4D97-AF65-F5344CB8AC3E}">
        <p14:creationId xmlns:p14="http://schemas.microsoft.com/office/powerpoint/2010/main" val="9186212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229600" cy="1143000"/>
          </a:xfrm>
        </p:spPr>
        <p:txBody>
          <a:bodyPr wrap="square" lIns="91440" tIns="45720" rIns="91440" bIns="45720" numCol="1" anchor="ctr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en-US" altLang="en-US" sz="4400" dirty="0"/>
              <a:t>24/7 Alcohol Testing Results: February 2005 – December 2011</a:t>
            </a:r>
          </a:p>
        </p:txBody>
      </p:sp>
      <p:sp>
        <p:nvSpPr>
          <p:cNvPr id="94211" name="Content Placeholder 2"/>
          <p:cNvSpPr>
            <a:spLocks noGrp="1"/>
          </p:cNvSpPr>
          <p:nvPr>
            <p:ph idx="4294967295"/>
          </p:nvPr>
        </p:nvSpPr>
        <p:spPr>
          <a:xfrm>
            <a:off x="381000" y="2133600"/>
            <a:ext cx="8229600" cy="4237038"/>
          </a:xfrm>
        </p:spPr>
        <p:txBody>
          <a:bodyPr>
            <a:normAutofit/>
          </a:bodyPr>
          <a:lstStyle/>
          <a:p>
            <a:pPr marL="438150" eaLnBrk="1" hangingPunct="1"/>
            <a:r>
              <a:rPr lang="en-US" altLang="en-US" sz="2600" dirty="0"/>
              <a:t>20,483 Participants</a:t>
            </a:r>
          </a:p>
          <a:p>
            <a:pPr marL="438150" eaLnBrk="1" hangingPunct="1"/>
            <a:r>
              <a:rPr lang="en-US" altLang="en-US" sz="2600" dirty="0"/>
              <a:t>4.39 million tests administered</a:t>
            </a:r>
          </a:p>
          <a:p>
            <a:pPr marL="438150" eaLnBrk="1" hangingPunct="1"/>
            <a:r>
              <a:rPr lang="en-US" altLang="en-US" sz="2600" dirty="0"/>
              <a:t>Pass Rate 99.3%</a:t>
            </a:r>
          </a:p>
        </p:txBody>
      </p:sp>
      <p:sp>
        <p:nvSpPr>
          <p:cNvPr id="72708" name="TextBox 3"/>
          <p:cNvSpPr txBox="1">
            <a:spLocks noChangeArrowheads="1"/>
          </p:cNvSpPr>
          <p:nvPr/>
        </p:nvSpPr>
        <p:spPr bwMode="auto">
          <a:xfrm>
            <a:off x="2743200" y="6400800"/>
            <a:ext cx="62484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kumimoji="0" lang="en-US" altLang="en-US" sz="1500">
                <a:latin typeface="Calibri" pitchFamily="34" charset="0"/>
              </a:rPr>
              <a:t>(South Dakota Office of the Attorney General, 2012)</a:t>
            </a:r>
          </a:p>
        </p:txBody>
      </p:sp>
    </p:spTree>
    <p:extLst>
      <p:ext uri="{BB962C8B-B14F-4D97-AF65-F5344CB8AC3E}">
        <p14:creationId xmlns:p14="http://schemas.microsoft.com/office/powerpoint/2010/main" val="1315277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533400"/>
            <a:ext cx="8229600" cy="1143000"/>
          </a:xfrm>
        </p:spPr>
        <p:txBody>
          <a:bodyPr wrap="square" lIns="91440" tIns="45720" rIns="91440" bIns="45720" numCol="1" anchor="ctr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en-US" altLang="en-US" sz="4400" dirty="0"/>
              <a:t>24/7 SCRAM Monitoring Results:</a:t>
            </a:r>
            <a:br>
              <a:rPr lang="en-US" altLang="en-US" sz="4400" dirty="0"/>
            </a:br>
            <a:r>
              <a:rPr lang="en-US" altLang="en-US" sz="4400" dirty="0"/>
              <a:t>November 2006 – December 2011</a:t>
            </a:r>
          </a:p>
        </p:txBody>
      </p:sp>
      <p:sp>
        <p:nvSpPr>
          <p:cNvPr id="73731" name="Content Placeholder 2"/>
          <p:cNvSpPr>
            <a:spLocks noGrp="1"/>
          </p:cNvSpPr>
          <p:nvPr>
            <p:ph idx="4294967295"/>
          </p:nvPr>
        </p:nvSpPr>
        <p:spPr>
          <a:xfrm>
            <a:off x="533400" y="2057400"/>
            <a:ext cx="8229600" cy="4237038"/>
          </a:xfrm>
        </p:spPr>
        <p:txBody>
          <a:bodyPr/>
          <a:lstStyle/>
          <a:p>
            <a:pPr eaLnBrk="1" hangingPunct="1"/>
            <a:r>
              <a:rPr lang="en-US" altLang="en-US" dirty="0"/>
              <a:t>3,659 participants</a:t>
            </a:r>
          </a:p>
          <a:p>
            <a:pPr eaLnBrk="1" hangingPunct="1"/>
            <a:r>
              <a:rPr lang="en-US" altLang="en-US" dirty="0"/>
              <a:t>524,516 total days monitored</a:t>
            </a:r>
          </a:p>
          <a:p>
            <a:pPr eaLnBrk="1" hangingPunct="1"/>
            <a:r>
              <a:rPr lang="en-US" altLang="en-US" dirty="0"/>
              <a:t>77.2% fully compliant participants</a:t>
            </a:r>
          </a:p>
          <a:p>
            <a:pPr eaLnBrk="1" hangingPunct="1"/>
            <a:r>
              <a:rPr lang="en-US" altLang="en-US" dirty="0"/>
              <a:t>337 confirmed drinking events</a:t>
            </a:r>
          </a:p>
          <a:p>
            <a:pPr eaLnBrk="1" hangingPunct="1"/>
            <a:r>
              <a:rPr lang="en-US" altLang="en-US" dirty="0"/>
              <a:t>1185 confirmed tampers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73732" name="TextBox 4"/>
          <p:cNvSpPr txBox="1">
            <a:spLocks noChangeArrowheads="1"/>
          </p:cNvSpPr>
          <p:nvPr/>
        </p:nvSpPr>
        <p:spPr bwMode="auto">
          <a:xfrm>
            <a:off x="2743200" y="6400800"/>
            <a:ext cx="62484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kumimoji="0" lang="en-US" altLang="en-US" sz="1500">
                <a:latin typeface="Calibri" pitchFamily="34" charset="0"/>
              </a:rPr>
              <a:t>(South Dakota Office of the Attorney General, 2012)</a:t>
            </a:r>
          </a:p>
        </p:txBody>
      </p:sp>
    </p:spTree>
    <p:extLst>
      <p:ext uri="{BB962C8B-B14F-4D97-AF65-F5344CB8AC3E}">
        <p14:creationId xmlns:p14="http://schemas.microsoft.com/office/powerpoint/2010/main" val="1023686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229600" cy="1143000"/>
          </a:xfrm>
        </p:spPr>
        <p:txBody>
          <a:bodyPr wrap="square" lIns="91440" tIns="45720" rIns="91440" bIns="45720" numCol="1" anchor="ctr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en-US" altLang="en-US" sz="4400" dirty="0"/>
              <a:t>24/7 Drug Urinalysis Results:</a:t>
            </a:r>
            <a:br>
              <a:rPr lang="en-US" altLang="en-US" sz="4400" dirty="0"/>
            </a:br>
            <a:r>
              <a:rPr lang="en-US" altLang="en-US" sz="4400" dirty="0"/>
              <a:t>July 2007 – December 2011</a:t>
            </a:r>
          </a:p>
        </p:txBody>
      </p:sp>
      <p:sp>
        <p:nvSpPr>
          <p:cNvPr id="74755" name="Content Placeholder 2"/>
          <p:cNvSpPr>
            <a:spLocks noGrp="1"/>
          </p:cNvSpPr>
          <p:nvPr>
            <p:ph idx="4294967295"/>
          </p:nvPr>
        </p:nvSpPr>
        <p:spPr>
          <a:xfrm>
            <a:off x="533400" y="2133600"/>
            <a:ext cx="8229600" cy="4084638"/>
          </a:xfrm>
        </p:spPr>
        <p:txBody>
          <a:bodyPr/>
          <a:lstStyle/>
          <a:p>
            <a:pPr eaLnBrk="1" hangingPunct="1"/>
            <a:r>
              <a:rPr lang="en-US" altLang="en-US" dirty="0"/>
              <a:t>2,153 participants</a:t>
            </a:r>
          </a:p>
          <a:p>
            <a:pPr eaLnBrk="1" hangingPunct="1"/>
            <a:r>
              <a:rPr lang="en-US" altLang="en-US" dirty="0"/>
              <a:t>52,809 number of tests administered</a:t>
            </a:r>
          </a:p>
          <a:p>
            <a:pPr eaLnBrk="1" hangingPunct="1"/>
            <a:r>
              <a:rPr lang="en-US" altLang="en-US" dirty="0"/>
              <a:t>Pass Rate 96.9%</a:t>
            </a:r>
          </a:p>
          <a:p>
            <a:pPr eaLnBrk="1" hangingPunct="1"/>
            <a:endParaRPr lang="en-US" altLang="en-US" dirty="0"/>
          </a:p>
          <a:p>
            <a:pPr eaLnBrk="1" hangingPunct="1">
              <a:buFont typeface="Wingdings 2" pitchFamily="18" charset="2"/>
              <a:buNone/>
            </a:pPr>
            <a:endParaRPr lang="en-US" altLang="en-US" dirty="0"/>
          </a:p>
        </p:txBody>
      </p:sp>
      <p:sp>
        <p:nvSpPr>
          <p:cNvPr id="74756" name="TextBox 4"/>
          <p:cNvSpPr txBox="1">
            <a:spLocks noChangeArrowheads="1"/>
          </p:cNvSpPr>
          <p:nvPr/>
        </p:nvSpPr>
        <p:spPr bwMode="auto">
          <a:xfrm>
            <a:off x="2743200" y="6400800"/>
            <a:ext cx="62484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kumimoji="0" lang="en-US" altLang="en-US" sz="1500">
                <a:latin typeface="Calibri" pitchFamily="34" charset="0"/>
              </a:rPr>
              <a:t>(South Dakota Office of the Attorney General, 2012)</a:t>
            </a:r>
          </a:p>
        </p:txBody>
      </p:sp>
    </p:spTree>
    <p:extLst>
      <p:ext uri="{BB962C8B-B14F-4D97-AF65-F5344CB8AC3E}">
        <p14:creationId xmlns:p14="http://schemas.microsoft.com/office/powerpoint/2010/main" val="3049130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229600" cy="1143000"/>
          </a:xfrm>
        </p:spPr>
        <p:txBody>
          <a:bodyPr wrap="square" lIns="91440" tIns="45720" rIns="91440" bIns="45720" numCol="1" anchor="ctr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en-US" altLang="en-US" sz="4400" dirty="0"/>
              <a:t>24/7 Drug Patch Results:</a:t>
            </a:r>
            <a:br>
              <a:rPr lang="en-US" altLang="en-US" sz="4400" dirty="0"/>
            </a:br>
            <a:r>
              <a:rPr lang="en-US" altLang="en-US" sz="4400" dirty="0"/>
              <a:t>July 2007 – December 2011</a:t>
            </a:r>
          </a:p>
        </p:txBody>
      </p:sp>
      <p:sp>
        <p:nvSpPr>
          <p:cNvPr id="75779" name="Content Placeholder 2"/>
          <p:cNvSpPr>
            <a:spLocks noGrp="1"/>
          </p:cNvSpPr>
          <p:nvPr>
            <p:ph idx="4294967295"/>
          </p:nvPr>
        </p:nvSpPr>
        <p:spPr>
          <a:xfrm>
            <a:off x="533400" y="1905000"/>
            <a:ext cx="8229600" cy="4389438"/>
          </a:xfrm>
        </p:spPr>
        <p:txBody>
          <a:bodyPr/>
          <a:lstStyle/>
          <a:p>
            <a:pPr eaLnBrk="1" hangingPunct="1"/>
            <a:r>
              <a:rPr lang="en-US" altLang="en-US"/>
              <a:t>109 participants</a:t>
            </a:r>
          </a:p>
          <a:p>
            <a:pPr eaLnBrk="1" hangingPunct="1"/>
            <a:r>
              <a:rPr lang="en-US" altLang="en-US"/>
              <a:t>1,179 number of tests administered</a:t>
            </a:r>
          </a:p>
          <a:p>
            <a:pPr eaLnBrk="1" hangingPunct="1"/>
            <a:r>
              <a:rPr lang="en-US" altLang="en-US"/>
              <a:t>Pass Rate 86.6%</a:t>
            </a:r>
          </a:p>
          <a:p>
            <a:pPr eaLnBrk="1" hangingPunct="1"/>
            <a:endParaRPr lang="en-US" altLang="en-US"/>
          </a:p>
        </p:txBody>
      </p:sp>
      <p:sp>
        <p:nvSpPr>
          <p:cNvPr id="75780" name="TextBox 4"/>
          <p:cNvSpPr txBox="1">
            <a:spLocks noChangeArrowheads="1"/>
          </p:cNvSpPr>
          <p:nvPr/>
        </p:nvSpPr>
        <p:spPr bwMode="auto">
          <a:xfrm>
            <a:off x="2743200" y="6400800"/>
            <a:ext cx="62484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kumimoji="0" lang="en-US" altLang="en-US" sz="1500">
                <a:latin typeface="Calibri" pitchFamily="34" charset="0"/>
              </a:rPr>
              <a:t>(South Dakota Office of the Attorney General, 2012)</a:t>
            </a:r>
          </a:p>
        </p:txBody>
      </p:sp>
    </p:spTree>
    <p:extLst>
      <p:ext uri="{BB962C8B-B14F-4D97-AF65-F5344CB8AC3E}">
        <p14:creationId xmlns:p14="http://schemas.microsoft.com/office/powerpoint/2010/main" val="63490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8414"/>
            <a:ext cx="8229600" cy="1143000"/>
          </a:xfrm>
        </p:spPr>
        <p:txBody>
          <a:bodyPr/>
          <a:lstStyle/>
          <a:p>
            <a:r>
              <a:rPr lang="en-US" dirty="0" smtClean="0"/>
              <a:t>A New Paradigm for Recovery</a:t>
            </a:r>
            <a:endParaRPr lang="en-US" dirty="0"/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295400"/>
            <a:ext cx="5459295" cy="533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579926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itle 1"/>
          <p:cNvSpPr>
            <a:spLocks noGrp="1"/>
          </p:cNvSpPr>
          <p:nvPr>
            <p:ph type="title" idx="4294967295"/>
          </p:nvPr>
        </p:nvSpPr>
        <p:spPr bwMode="auto">
          <a:xfrm>
            <a:off x="381000" y="0"/>
            <a:ext cx="8229600" cy="1524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Summary of Findings</a:t>
            </a:r>
          </a:p>
        </p:txBody>
      </p:sp>
      <p:sp>
        <p:nvSpPr>
          <p:cNvPr id="99331" name="Content Placeholder 2"/>
          <p:cNvSpPr>
            <a:spLocks noGrp="1"/>
          </p:cNvSpPr>
          <p:nvPr>
            <p:ph idx="4294967295"/>
          </p:nvPr>
        </p:nvSpPr>
        <p:spPr>
          <a:xfrm>
            <a:off x="457200" y="1524000"/>
            <a:ext cx="8229600" cy="4800600"/>
          </a:xfrm>
        </p:spPr>
        <p:txBody>
          <a:bodyPr>
            <a:normAutofit/>
          </a:bodyPr>
          <a:lstStyle/>
          <a:p>
            <a:pPr marL="438150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en-US" sz="2400"/>
              <a:t>Zero tolerance with swift, certain, and meaningful consequences for any use of alcohol and other drugs – contrary to reasonable assumptions – leads to lower rates of use, higher rates of long-term success, and lower rates of failure</a:t>
            </a:r>
          </a:p>
          <a:p>
            <a:pPr marL="438150" eaLnBrk="1" hangingPunct="1">
              <a:lnSpc>
                <a:spcPct val="80000"/>
              </a:lnSpc>
              <a:spcBef>
                <a:spcPct val="0"/>
              </a:spcBef>
            </a:pPr>
            <a:endParaRPr lang="en-US" altLang="en-US" sz="2400"/>
          </a:p>
          <a:p>
            <a:pPr marL="438150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en-US" sz="2400"/>
              <a:t>PHPs produced impressive results previously unseen</a:t>
            </a:r>
          </a:p>
          <a:p>
            <a:pPr marL="438150" eaLnBrk="1" hangingPunct="1">
              <a:lnSpc>
                <a:spcPct val="80000"/>
              </a:lnSpc>
              <a:spcBef>
                <a:spcPct val="0"/>
              </a:spcBef>
            </a:pPr>
            <a:endParaRPr lang="en-US" altLang="en-US" sz="2400"/>
          </a:p>
          <a:p>
            <a:pPr marL="438150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en-US" sz="2400"/>
              <a:t>HOPE and 24/7 Sobriety programs produced lower rates of new crimes and lower rates of incarceration</a:t>
            </a:r>
          </a:p>
          <a:p>
            <a:pPr marL="438150" eaLnBrk="1" hangingPunct="1">
              <a:lnSpc>
                <a:spcPct val="80000"/>
              </a:lnSpc>
              <a:spcBef>
                <a:spcPct val="0"/>
              </a:spcBef>
            </a:pPr>
            <a:endParaRPr lang="en-US" altLang="en-US" sz="2400"/>
          </a:p>
          <a:p>
            <a:pPr marL="438150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en-US" sz="2400"/>
              <a:t>Use of new concept of Behavioral Triage – treatment is reserved for those who need it to stay clean and sober and for those who choose it</a:t>
            </a:r>
          </a:p>
          <a:p>
            <a:pPr marL="438150" eaLnBrk="1" hangingPunct="1">
              <a:lnSpc>
                <a:spcPct val="80000"/>
              </a:lnSpc>
              <a:spcBef>
                <a:spcPct val="0"/>
              </a:spcBef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2153003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itle 1"/>
          <p:cNvSpPr>
            <a:spLocks noGrp="1"/>
          </p:cNvSpPr>
          <p:nvPr>
            <p:ph type="title" idx="4294967295"/>
          </p:nvPr>
        </p:nvSpPr>
        <p:spPr bwMode="auto">
          <a:xfrm>
            <a:off x="457200" y="228600"/>
            <a:ext cx="8229600" cy="1524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sz="4600" dirty="0"/>
              <a:t>Why Are These Programs Different? </a:t>
            </a:r>
          </a:p>
        </p:txBody>
      </p:sp>
      <p:sp>
        <p:nvSpPr>
          <p:cNvPr id="77827" name="Content Placeholder 2"/>
          <p:cNvSpPr>
            <a:spLocks noGrp="1"/>
          </p:cNvSpPr>
          <p:nvPr>
            <p:ph idx="4294967295"/>
          </p:nvPr>
        </p:nvSpPr>
        <p:spPr>
          <a:xfrm>
            <a:off x="457200" y="1905000"/>
            <a:ext cx="8229600" cy="4648200"/>
          </a:xfrm>
        </p:spPr>
        <p:txBody>
          <a:bodyPr/>
          <a:lstStyle/>
          <a:p>
            <a:r>
              <a:rPr lang="en-US" altLang="en-US" sz="2800" dirty="0"/>
              <a:t>Old Paradigm of care management: </a:t>
            </a:r>
          </a:p>
          <a:p>
            <a:pPr lvl="1"/>
            <a:r>
              <a:rPr lang="en-US" altLang="en-US" sz="2300" dirty="0"/>
              <a:t>Infrequent or no testing; when testing occurs in treatment it is scheduled</a:t>
            </a:r>
          </a:p>
          <a:p>
            <a:pPr lvl="1"/>
            <a:r>
              <a:rPr lang="en-US" altLang="en-US" sz="2300" dirty="0"/>
              <a:t>Responses are long-delayed and unpredictable – to missed visits, missed tests, and positive tests</a:t>
            </a:r>
          </a:p>
          <a:p>
            <a:pPr lvl="1"/>
            <a:r>
              <a:rPr lang="en-US" altLang="en-US" sz="2300" dirty="0"/>
              <a:t>Virtually all treatment is short-term (30 days, a few months, or maybe a year) while the substance use disorders are lifetime disorders</a:t>
            </a:r>
          </a:p>
          <a:p>
            <a:pPr lvl="1"/>
            <a:r>
              <a:rPr lang="en-US" altLang="en-US" sz="2300" dirty="0"/>
              <a:t>The 12-step programs are underused or not used at all in many current treatment programs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8414991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itle 1"/>
          <p:cNvSpPr>
            <a:spLocks noGrp="1"/>
          </p:cNvSpPr>
          <p:nvPr>
            <p:ph type="title" idx="4294967295"/>
          </p:nvPr>
        </p:nvSpPr>
        <p:spPr bwMode="auto">
          <a:xfrm>
            <a:off x="381000" y="0"/>
            <a:ext cx="8229600" cy="1524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Orientation of New Paradigm</a:t>
            </a:r>
          </a:p>
        </p:txBody>
      </p:sp>
      <p:sp>
        <p:nvSpPr>
          <p:cNvPr id="78851" name="Content Placeholder 2"/>
          <p:cNvSpPr>
            <a:spLocks noGrp="1"/>
          </p:cNvSpPr>
          <p:nvPr>
            <p:ph idx="4294967295"/>
          </p:nvPr>
        </p:nvSpPr>
        <p:spPr>
          <a:xfrm>
            <a:off x="457200" y="1371600"/>
            <a:ext cx="8229600" cy="4114800"/>
          </a:xfrm>
        </p:spPr>
        <p:txBody>
          <a:bodyPr>
            <a:normAutofit lnSpcReduction="10000"/>
          </a:bodyPr>
          <a:lstStyle/>
          <a:p>
            <a:r>
              <a:rPr lang="en-US" altLang="en-US"/>
              <a:t>Focuses on long-term, life-long recovery and uses the 12-step programs to overcome the character disorders common to substance use disorders</a:t>
            </a:r>
          </a:p>
          <a:p>
            <a:r>
              <a:rPr lang="en-US" altLang="en-US"/>
              <a:t>Uses intensive random testing to enforce zero tolerance for any alcohol or drug use </a:t>
            </a:r>
          </a:p>
          <a:p>
            <a:r>
              <a:rPr lang="en-US" altLang="en-US"/>
              <a:t>Any violation is met immediately with known, serious, but brief, consequences  </a:t>
            </a:r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317035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/>
          <p:cNvSpPr>
            <a:spLocks noGrp="1"/>
          </p:cNvSpPr>
          <p:nvPr>
            <p:ph type="title" idx="4294967295"/>
          </p:nvPr>
        </p:nvSpPr>
        <p:spPr bwMode="auto">
          <a:xfrm>
            <a:off x="457200" y="0"/>
            <a:ext cx="8229600" cy="1524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References</a:t>
            </a:r>
          </a:p>
        </p:txBody>
      </p:sp>
      <p:sp>
        <p:nvSpPr>
          <p:cNvPr id="82947" name="Content Placeholder 2"/>
          <p:cNvSpPr>
            <a:spLocks noGrp="1"/>
          </p:cNvSpPr>
          <p:nvPr>
            <p:ph idx="4294967295"/>
          </p:nvPr>
        </p:nvSpPr>
        <p:spPr>
          <a:xfrm>
            <a:off x="457200" y="1295400"/>
            <a:ext cx="8229600" cy="5029200"/>
          </a:xfrm>
        </p:spPr>
        <p:txBody>
          <a:bodyPr/>
          <a:lstStyle/>
          <a:p>
            <a:pPr marL="365125" indent="-255588" eaLnBrk="1" hangingPunct="1">
              <a:spcBef>
                <a:spcPct val="0"/>
              </a:spcBef>
            </a:pPr>
            <a:r>
              <a:rPr lang="en-US" altLang="en-US" sz="1200"/>
              <a:t>Caulkins, J. P. &amp; DuPont, R. L. (2010). Is 24/7 Sobriety a good goal for repeat driving under the influence (DUI) offenders? [Editorial]. </a:t>
            </a:r>
            <a:r>
              <a:rPr lang="en-US" altLang="en-US" sz="1200" i="1"/>
              <a:t>Addiction, 105, </a:t>
            </a:r>
            <a:r>
              <a:rPr lang="en-US" altLang="en-US" sz="1200"/>
              <a:t>575-577. </a:t>
            </a:r>
          </a:p>
          <a:p>
            <a:pPr marL="365125" indent="-255588" eaLnBrk="1" hangingPunct="1">
              <a:spcBef>
                <a:spcPct val="0"/>
              </a:spcBef>
              <a:buFont typeface="Georgia" pitchFamily="18" charset="0"/>
              <a:buChar char="•"/>
            </a:pPr>
            <a:r>
              <a:rPr lang="en-US" altLang="en-US" sz="1200"/>
              <a:t>DuPont, R.L. (2009). </a:t>
            </a:r>
            <a:r>
              <a:rPr lang="en-US" altLang="en-US" sz="1200" i="1"/>
              <a:t>Blueprint for lasting recovery: Physician health programs drug test results. </a:t>
            </a:r>
            <a:r>
              <a:rPr lang="en-US" altLang="en-US" sz="1200"/>
              <a:t>Unpublished manuscript.</a:t>
            </a:r>
          </a:p>
          <a:p>
            <a:pPr marL="365125" indent="-255588" eaLnBrk="1" hangingPunct="1">
              <a:spcBef>
                <a:spcPct val="0"/>
              </a:spcBef>
              <a:buFont typeface="Georgia" pitchFamily="18" charset="0"/>
              <a:buChar char="•"/>
            </a:pPr>
            <a:r>
              <a:rPr lang="en-US" altLang="en-US" sz="1200"/>
              <a:t>DuPont, R. L., &amp; Humphreys, K. (2011). A new paradigm for long-term recovery. </a:t>
            </a:r>
            <a:r>
              <a:rPr lang="en-US" altLang="en-US" sz="1200" i="1"/>
              <a:t>Substance Abuse, 32</a:t>
            </a:r>
            <a:r>
              <a:rPr lang="en-US" altLang="en-US" sz="1200"/>
              <a:t>(1), 1-6.</a:t>
            </a:r>
          </a:p>
          <a:p>
            <a:pPr marL="365125" indent="-255588" eaLnBrk="1" hangingPunct="1">
              <a:spcBef>
                <a:spcPct val="0"/>
              </a:spcBef>
              <a:buFont typeface="Georgia" pitchFamily="18" charset="0"/>
              <a:buChar char="•"/>
            </a:pPr>
            <a:r>
              <a:rPr lang="en-US" altLang="en-US" sz="1200"/>
              <a:t>DuPont, R. L., McLellan, A. T., Carr, G., Gendel, M., &amp; Skipper, G. E. (2009). How are addicted physicians treated? A national survey of physician health programs. </a:t>
            </a:r>
            <a:r>
              <a:rPr lang="en-US" altLang="en-US" sz="1200" i="1"/>
              <a:t>Journal of Substance Abuse Treatment, 37</a:t>
            </a:r>
            <a:r>
              <a:rPr lang="en-US" altLang="en-US" sz="1200"/>
              <a:t>, 1-7. </a:t>
            </a:r>
          </a:p>
          <a:p>
            <a:pPr marL="365125" indent="-255588" eaLnBrk="1" hangingPunct="1">
              <a:spcBef>
                <a:spcPct val="0"/>
              </a:spcBef>
              <a:buFont typeface="Georgia" pitchFamily="18" charset="0"/>
              <a:buChar char="•"/>
            </a:pPr>
            <a:r>
              <a:rPr lang="en-US" altLang="en-US" sz="1200"/>
              <a:t>DuPont R. L., McLellan A. T., White W. L., Merlo L., and Gold M. S. (2009). Setting the standard for recovery: Physicians Health Programs evaluation review. </a:t>
            </a:r>
            <a:r>
              <a:rPr lang="en-US" altLang="en-US" sz="1200" i="1"/>
              <a:t>Journal for Substance Abuse Treatment, 36</a:t>
            </a:r>
            <a:r>
              <a:rPr lang="en-US" altLang="en-US" sz="1200"/>
              <a:t>(2), 159-171. </a:t>
            </a:r>
          </a:p>
          <a:p>
            <a:pPr marL="365125" indent="-255588" eaLnBrk="1" hangingPunct="1">
              <a:spcBef>
                <a:spcPct val="0"/>
              </a:spcBef>
              <a:buFont typeface="Georgia" pitchFamily="18" charset="0"/>
              <a:buChar char="•"/>
            </a:pPr>
            <a:r>
              <a:rPr lang="en-US" altLang="en-US" sz="1200"/>
              <a:t>DuPont, R. L., Shea, C. L., Talpins, S. K., &amp; Voas, R. (2010). Leveraging the criminal justice system to reduce alcohol- and drug-related crime. </a:t>
            </a:r>
            <a:r>
              <a:rPr lang="en-US" altLang="en-US" sz="1200" i="1"/>
              <a:t>The Prosecutor, 44</a:t>
            </a:r>
            <a:r>
              <a:rPr lang="en-US" altLang="en-US" sz="1200"/>
              <a:t>(1), 38-42.</a:t>
            </a:r>
          </a:p>
          <a:p>
            <a:pPr marL="365125" indent="-255588" eaLnBrk="1" hangingPunct="1">
              <a:spcBef>
                <a:spcPct val="0"/>
              </a:spcBef>
              <a:buFont typeface="Georgia" pitchFamily="18" charset="0"/>
              <a:buChar char="•"/>
            </a:pPr>
            <a:r>
              <a:rPr lang="en-US" altLang="en-US" sz="1200"/>
              <a:t>Hawken, A. (2010). Behavioral Triage: A new model for identifying and treating substance-abusing offenders. </a:t>
            </a:r>
            <a:r>
              <a:rPr lang="en-US" altLang="en-US" sz="1200" i="1"/>
              <a:t>Journal of Drug Policy Analysis, 3</a:t>
            </a:r>
            <a:r>
              <a:rPr lang="en-US" altLang="en-US" sz="1200"/>
              <a:t>(1), 1-5.</a:t>
            </a:r>
          </a:p>
          <a:p>
            <a:pPr marL="365125" indent="-255588" eaLnBrk="1" hangingPunct="1">
              <a:spcBef>
                <a:spcPct val="0"/>
              </a:spcBef>
              <a:buFont typeface="Georgia" pitchFamily="18" charset="0"/>
              <a:buChar char="•"/>
            </a:pPr>
            <a:r>
              <a:rPr lang="en-US" altLang="en-US" sz="1200"/>
              <a:t>Hawken, A., &amp; Kleiman, M. (2009, December). Managing drug involved probationers with swift and certain sanctions: Evaluating Hawaii’s HOPE. National Institute of Justice, Office of Justice Programs, U.S. Department of Justice. Award number 2007-IJ-CX-0033.</a:t>
            </a:r>
          </a:p>
          <a:p>
            <a:pPr marL="365125" indent="-255588" eaLnBrk="1" hangingPunct="1">
              <a:spcBef>
                <a:spcPct val="0"/>
              </a:spcBef>
              <a:buFont typeface="Georgia" pitchFamily="18" charset="0"/>
              <a:buChar char="•"/>
            </a:pPr>
            <a:r>
              <a:rPr lang="en-US" altLang="en-US" sz="1200"/>
              <a:t>Kleiman, M. (2009). </a:t>
            </a:r>
            <a:r>
              <a:rPr lang="en-US" altLang="en-US" sz="1200" i="1"/>
              <a:t>When brute force fails: How to have less crime and less punishment</a:t>
            </a:r>
            <a:r>
              <a:rPr lang="en-US" altLang="en-US" sz="1200"/>
              <a:t>. Princeton, NJ: Princeton University Press.</a:t>
            </a:r>
          </a:p>
          <a:p>
            <a:pPr marL="365125" indent="-255588" eaLnBrk="1" hangingPunct="1">
              <a:spcBef>
                <a:spcPct val="0"/>
              </a:spcBef>
              <a:buFont typeface="Georgia" pitchFamily="18" charset="0"/>
              <a:buChar char="•"/>
            </a:pPr>
            <a:r>
              <a:rPr lang="en-US" altLang="en-US" sz="1200"/>
              <a:t>Loudenberg, R. (January 2007). Analysis of South Dakota 24-7 Sobriety Program Data. </a:t>
            </a:r>
            <a:r>
              <a:rPr lang="en-US" altLang="en-US" sz="1200" i="1"/>
              <a:t>Mountain Pains Evaluation, LLC.</a:t>
            </a:r>
          </a:p>
          <a:p>
            <a:pPr marL="365125" indent="-255588" eaLnBrk="1" hangingPunct="1">
              <a:spcBef>
                <a:spcPct val="0"/>
              </a:spcBef>
              <a:buFont typeface="Georgia" pitchFamily="18" charset="0"/>
              <a:buChar char="•"/>
            </a:pPr>
            <a:r>
              <a:rPr lang="en-US" altLang="en-US" sz="1200"/>
              <a:t>McLellan, A. T., Skipper, G. E., Campbell, M. G. &amp; DuPont, R. L. (2008). Five year outcomes in a cohort study of physicians treated for substance use disorders in the United States. </a:t>
            </a:r>
            <a:r>
              <a:rPr lang="en-US" altLang="en-US" sz="1200" i="1"/>
              <a:t>British Medical Journal, 337</a:t>
            </a:r>
            <a:r>
              <a:rPr lang="en-US" altLang="en-US" sz="1200"/>
              <a:t>:a2038</a:t>
            </a:r>
          </a:p>
          <a:p>
            <a:pPr marL="365125" indent="-255588" eaLnBrk="1" hangingPunct="1">
              <a:spcBef>
                <a:spcPct val="0"/>
              </a:spcBef>
              <a:buFont typeface="Georgia" pitchFamily="18" charset="0"/>
              <a:buChar char="•"/>
            </a:pPr>
            <a:r>
              <a:rPr lang="en-US" altLang="en-US" sz="1200"/>
              <a:t>Montana Department of Justice. (2011, December 15). 24/7 Sobriety Program shows strong growth, success. News Release. Available: </a:t>
            </a:r>
            <a:r>
              <a:rPr lang="en-US" altLang="en-US" sz="1200" u="sng">
                <a:hlinkClick r:id="rId2"/>
              </a:rPr>
              <a:t>https://doj.mt.gov/2011/12/247-sobriety-program-shows-strong-growth-success/</a:t>
            </a:r>
            <a:r>
              <a:rPr lang="en-US" altLang="en-US" sz="1200" u="sng"/>
              <a:t> </a:t>
            </a:r>
          </a:p>
          <a:p>
            <a:pPr marL="365125" indent="-255588" eaLnBrk="1" hangingPunct="1">
              <a:spcBef>
                <a:spcPct val="0"/>
              </a:spcBef>
              <a:buFont typeface="Georgia" pitchFamily="18" charset="0"/>
              <a:buChar char="•"/>
            </a:pPr>
            <a:r>
              <a:rPr lang="en-US" altLang="en-US" sz="1200"/>
              <a:t>South Dakota Office of the Attorney General. (2012). 24/7 statistics. Available: </a:t>
            </a:r>
            <a:r>
              <a:rPr lang="en-US" altLang="en-US" sz="1200">
                <a:hlinkClick r:id="rId3"/>
              </a:rPr>
              <a:t>http://apps.sd.gov/atg/dui247/247stats.htm</a:t>
            </a:r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21603190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Medications that may be useful to augment long-term abstinence based recovery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438400"/>
            <a:ext cx="7924800" cy="4144963"/>
          </a:xfrm>
        </p:spPr>
        <p:txBody>
          <a:bodyPr/>
          <a:lstStyle/>
          <a:p>
            <a:r>
              <a:rPr lang="en-US" dirty="0" smtClean="0"/>
              <a:t>Naltrexone</a:t>
            </a:r>
          </a:p>
          <a:p>
            <a:r>
              <a:rPr lang="en-US" dirty="0" err="1" smtClean="0"/>
              <a:t>Disulfiram</a:t>
            </a:r>
            <a:endParaRPr lang="en-US" dirty="0" smtClean="0"/>
          </a:p>
          <a:p>
            <a:r>
              <a:rPr lang="en-US" dirty="0" err="1" smtClean="0"/>
              <a:t>Acamprosate</a:t>
            </a:r>
            <a:endParaRPr lang="en-US" dirty="0" smtClean="0"/>
          </a:p>
          <a:p>
            <a:r>
              <a:rPr lang="en-US" dirty="0" smtClean="0"/>
              <a:t>Baclofen</a:t>
            </a:r>
          </a:p>
          <a:p>
            <a:r>
              <a:rPr lang="en-US" dirty="0" err="1" smtClean="0"/>
              <a:t>Topiramate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55155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Genetic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OPRM1 – Opioid Receptor Mu 1</a:t>
            </a:r>
          </a:p>
          <a:p>
            <a:r>
              <a:rPr lang="en-US" dirty="0" smtClean="0"/>
              <a:t>SNP – Single Nucleotide Polymorphism</a:t>
            </a:r>
          </a:p>
          <a:p>
            <a:r>
              <a:rPr lang="en-US" dirty="0" smtClean="0"/>
              <a:t>OPRM1 – G Allele</a:t>
            </a:r>
          </a:p>
          <a:p>
            <a:r>
              <a:rPr lang="en-US" dirty="0" smtClean="0"/>
              <a:t>OPRM1 – Asp40 </a:t>
            </a:r>
            <a:r>
              <a:rPr lang="en-US" dirty="0" smtClean="0"/>
              <a:t>Allele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42969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47247"/>
            <a:ext cx="8824469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701921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Treating co-occurring disorders – can it help preserve or increase abstinence based recovery?</a:t>
            </a:r>
          </a:p>
          <a:p>
            <a:pPr lvl="1"/>
            <a:r>
              <a:rPr lang="en-US" dirty="0" smtClean="0"/>
              <a:t>Stimulants for ADHD</a:t>
            </a:r>
          </a:p>
          <a:p>
            <a:pPr lvl="1"/>
            <a:r>
              <a:rPr lang="en-US" dirty="0" err="1" smtClean="0"/>
              <a:t>Benzos</a:t>
            </a:r>
            <a:r>
              <a:rPr lang="en-US" dirty="0" smtClean="0"/>
              <a:t> or Opiates for RLS</a:t>
            </a:r>
          </a:p>
          <a:p>
            <a:pPr lvl="1"/>
            <a:r>
              <a:rPr lang="en-US" dirty="0" smtClean="0"/>
              <a:t>Pain meds for chronic pain</a:t>
            </a:r>
          </a:p>
          <a:p>
            <a:pPr lvl="1"/>
            <a:r>
              <a:rPr lang="en-US" dirty="0" err="1" smtClean="0"/>
              <a:t>Benzos</a:t>
            </a:r>
            <a:r>
              <a:rPr lang="en-US" dirty="0" smtClean="0"/>
              <a:t> for severe anxiety disorders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29622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Maintenance Therapy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Buprenorphine</a:t>
            </a:r>
          </a:p>
          <a:p>
            <a:r>
              <a:rPr lang="en-US" dirty="0" smtClean="0"/>
              <a:t>Methadone</a:t>
            </a:r>
          </a:p>
          <a:p>
            <a:r>
              <a:rPr lang="en-US" dirty="0" smtClean="0"/>
              <a:t>Nicotine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568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190" y="3429000"/>
            <a:ext cx="8614535" cy="304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190" y="762000"/>
            <a:ext cx="8701088" cy="2514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7680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New Paradigm for Recovery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Treating addiction as a chronic disease</a:t>
            </a:r>
          </a:p>
          <a:p>
            <a:r>
              <a:rPr lang="en-US" dirty="0" smtClean="0"/>
              <a:t>A system of long-term care management</a:t>
            </a:r>
          </a:p>
          <a:p>
            <a:r>
              <a:rPr lang="en-US" dirty="0" smtClean="0"/>
              <a:t>“The shift in focus from episodes of treatment to long-term care management is important.”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534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Professional Health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Evolved since the 1970’s</a:t>
            </a:r>
          </a:p>
          <a:p>
            <a:r>
              <a:rPr lang="en-US" dirty="0" smtClean="0"/>
              <a:t>Focus on public safety – i.e. assurance of sobriety of the professional</a:t>
            </a:r>
          </a:p>
          <a:p>
            <a:pPr lvl="1"/>
            <a:r>
              <a:rPr lang="en-US" dirty="0" smtClean="0"/>
              <a:t>Thorough evaluation</a:t>
            </a:r>
          </a:p>
          <a:p>
            <a:pPr lvl="1"/>
            <a:r>
              <a:rPr lang="en-US" dirty="0" smtClean="0"/>
              <a:t>Adequate initial treatment</a:t>
            </a:r>
          </a:p>
          <a:p>
            <a:pPr lvl="1"/>
            <a:r>
              <a:rPr lang="en-US" dirty="0" smtClean="0"/>
              <a:t>Ongoing treatment and monitoring x 5 years or more</a:t>
            </a:r>
          </a:p>
          <a:p>
            <a:r>
              <a:rPr lang="en-US" dirty="0" smtClean="0"/>
              <a:t>MD’s and other health professionals, Pilots, Attorneys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3215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Centers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Specialized programs evolved to deliver evaluations and patient oriented (as opposed to program oriented) treatment</a:t>
            </a:r>
          </a:p>
          <a:p>
            <a:pPr lvl="1"/>
            <a:r>
              <a:rPr lang="en-US" dirty="0" err="1" smtClean="0"/>
              <a:t>Talbott</a:t>
            </a:r>
            <a:r>
              <a:rPr lang="en-US" dirty="0" smtClean="0"/>
              <a:t> Recovery Center – Atlanta</a:t>
            </a:r>
          </a:p>
          <a:p>
            <a:pPr lvl="1"/>
            <a:r>
              <a:rPr lang="en-US" dirty="0" smtClean="0"/>
              <a:t>Ridgeview, MARR, U of F, Pinegrove, COPAC, Farley Center, </a:t>
            </a:r>
            <a:r>
              <a:rPr lang="en-US" dirty="0" err="1" smtClean="0"/>
              <a:t>Marworth</a:t>
            </a:r>
            <a:r>
              <a:rPr lang="en-US" dirty="0" smtClean="0"/>
              <a:t>, </a:t>
            </a:r>
            <a:r>
              <a:rPr lang="en-US" dirty="0" err="1" smtClean="0"/>
              <a:t>Springbrook</a:t>
            </a:r>
            <a:r>
              <a:rPr lang="en-US" dirty="0" smtClean="0"/>
              <a:t>, </a:t>
            </a:r>
          </a:p>
          <a:p>
            <a:pPr lvl="1"/>
            <a:r>
              <a:rPr lang="en-US" dirty="0" smtClean="0"/>
              <a:t>BFC, </a:t>
            </a:r>
            <a:r>
              <a:rPr lang="en-US" dirty="0" err="1" smtClean="0"/>
              <a:t>Hazelden</a:t>
            </a:r>
            <a:r>
              <a:rPr lang="en-US" dirty="0" smtClean="0"/>
              <a:t> – traditional 28 day programs now adapting to provide professional services</a:t>
            </a:r>
          </a:p>
          <a:p>
            <a:pPr lvl="1"/>
            <a:r>
              <a:rPr lang="en-US" dirty="0" smtClean="0"/>
              <a:t>Promises and others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3077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Professional Health Programs (PHPs)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Professional Health Programs – the “clinical arm” of the regulatory board</a:t>
            </a:r>
          </a:p>
          <a:p>
            <a:pPr lvl="1"/>
            <a:r>
              <a:rPr lang="en-US" dirty="0" smtClean="0"/>
              <a:t>Physician Health Programs - FSPHP</a:t>
            </a:r>
          </a:p>
          <a:p>
            <a:pPr lvl="1"/>
            <a:r>
              <a:rPr lang="en-US" dirty="0" smtClean="0"/>
              <a:t>Lawyer Assistance Programs – </a:t>
            </a:r>
            <a:r>
              <a:rPr lang="en-US" dirty="0" err="1" smtClean="0"/>
              <a:t>CoLAP</a:t>
            </a:r>
            <a:endParaRPr lang="en-US" dirty="0" smtClean="0"/>
          </a:p>
          <a:p>
            <a:pPr lvl="1"/>
            <a:r>
              <a:rPr lang="en-US" dirty="0" smtClean="0"/>
              <a:t>HIMS - </a:t>
            </a:r>
            <a:r>
              <a:rPr lang="en-US" dirty="0"/>
              <a:t>Human Intervention Motivation </a:t>
            </a:r>
            <a:r>
              <a:rPr lang="en-US" dirty="0" smtClean="0"/>
              <a:t>Study – started by ALPA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314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885</TotalTime>
  <Words>2423</Words>
  <Application>Microsoft Office PowerPoint</Application>
  <PresentationFormat>On-screen Show (4:3)</PresentationFormat>
  <Paragraphs>299</Paragraphs>
  <Slides>48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48</vt:i4>
      </vt:variant>
    </vt:vector>
  </HeadingPairs>
  <TitlesOfParts>
    <vt:vector size="51" baseType="lpstr">
      <vt:lpstr>Office Theme</vt:lpstr>
      <vt:lpstr>Microsoft Office Excel Chart</vt:lpstr>
      <vt:lpstr>Microsoft Excel Chart</vt:lpstr>
      <vt:lpstr>Medications and Monitoring to Leverage Long-term Recovery</vt:lpstr>
      <vt:lpstr>Focus of Research in the USA</vt:lpstr>
      <vt:lpstr>Traditional Abstinence Based Recovery</vt:lpstr>
      <vt:lpstr>A New Paradigm for Recovery</vt:lpstr>
      <vt:lpstr>PowerPoint Presentation</vt:lpstr>
      <vt:lpstr>The New Paradigm for Recovery</vt:lpstr>
      <vt:lpstr>Professional Health Programs</vt:lpstr>
      <vt:lpstr>Treatment Centers</vt:lpstr>
      <vt:lpstr>Professional Health Programs (PHPs)</vt:lpstr>
      <vt:lpstr>The Role of PHPs</vt:lpstr>
      <vt:lpstr>Are there similar programs for  non-professionals?</vt:lpstr>
      <vt:lpstr>Are there similar programs  non-professionals?</vt:lpstr>
      <vt:lpstr>Contingency Monitoring</vt:lpstr>
      <vt:lpstr>Contingency Agreement</vt:lpstr>
      <vt:lpstr>Conduct monitoring (including customer svc),</vt:lpstr>
      <vt:lpstr>Structure</vt:lpstr>
      <vt:lpstr> PHP Budgets</vt:lpstr>
      <vt:lpstr> PHP Sources of funding</vt:lpstr>
      <vt:lpstr>PowerPoint Presentation</vt:lpstr>
      <vt:lpstr> PLCM Fees</vt:lpstr>
      <vt:lpstr>PowerPoint Presentation</vt:lpstr>
      <vt:lpstr>PowerPoint Presentation</vt:lpstr>
      <vt:lpstr>Outcomes – relapses, patient harm</vt:lpstr>
      <vt:lpstr>Long-Term PHP Drug Test Results</vt:lpstr>
      <vt:lpstr>New Paradigm in the CJS</vt:lpstr>
      <vt:lpstr>HOPE Probation</vt:lpstr>
      <vt:lpstr>Randomized Control Trial of HOPE  vs. Standard Probation</vt:lpstr>
      <vt:lpstr>Results: HOPE vs. Standard Probation</vt:lpstr>
      <vt:lpstr>Drug Test Results</vt:lpstr>
      <vt:lpstr>Drug Test Results</vt:lpstr>
      <vt:lpstr>Number of Positive Drug Tests</vt:lpstr>
      <vt:lpstr>Number of Prison Days Sentenced</vt:lpstr>
      <vt:lpstr>South Dakota’s 24/7 Sobriety Project</vt:lpstr>
      <vt:lpstr>24/7 Sobriety Testing &amp; Results</vt:lpstr>
      <vt:lpstr>Overall 24/7 Sobriety Results</vt:lpstr>
      <vt:lpstr>24/7 Alcohol Testing Results: February 2005 – December 2011</vt:lpstr>
      <vt:lpstr>24/7 SCRAM Monitoring Results: November 2006 – December 2011</vt:lpstr>
      <vt:lpstr>24/7 Drug Urinalysis Results: July 2007 – December 2011</vt:lpstr>
      <vt:lpstr>24/7 Drug Patch Results: July 2007 – December 2011</vt:lpstr>
      <vt:lpstr>Summary of Findings</vt:lpstr>
      <vt:lpstr>Why Are These Programs Different? </vt:lpstr>
      <vt:lpstr>Orientation of New Paradigm</vt:lpstr>
      <vt:lpstr>References</vt:lpstr>
      <vt:lpstr>Medications that may be useful to augment long-term abstinence based recovery</vt:lpstr>
      <vt:lpstr>Genetic testing</vt:lpstr>
      <vt:lpstr>PowerPoint Presentation</vt:lpstr>
      <vt:lpstr>Other</vt:lpstr>
      <vt:lpstr>Maintenance Therapy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Medications and Monitoring to Leverage Long-term Recovery</dc:title>
  <dc:creator>GregS</dc:creator>
  <cp:lastModifiedBy>GregS</cp:lastModifiedBy>
  <cp:revision>19</cp:revision>
  <dcterms:created xsi:type="dcterms:W3CDTF">2014-07-31T04:45:22Z</dcterms:created>
  <dcterms:modified xsi:type="dcterms:W3CDTF">2014-07-31T19:30:34Z</dcterms:modified>
</cp:coreProperties>
</file>